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24384000" cy="13716000" type="screen16x9"/>
  <p:notesSz cx="5143500" cy="9144000"/>
  <p:embeddedFontLst>
    <p:embeddedFont>
      <p:font typeface="OPPOSans-R" panose="02010601030101010101" pitchFamily="2" charset="-122"/>
      <p:regular r:id="rId24"/>
    </p:embeddedFont>
    <p:embeddedFont>
      <p:font typeface="OPPOSans-H" panose="02010601030101010101" pitchFamily="2" charset="-122"/>
      <p:regular r:id="rId25"/>
    </p:embeddedFont>
    <p:embeddedFont>
      <p:font typeface="OPPOSans-B" panose="02010601030101010101" pitchFamily="2" charset="-122"/>
      <p:regular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0" Target="slides/slide19.xml" Type="http://schemas.openxmlformats.org/officeDocument/2006/relationships/slide"/><Relationship Id="rId21" Target="slides/slide20.xml" Type="http://schemas.openxmlformats.org/officeDocument/2006/relationships/slide"/><Relationship Id="rId22" Target="slides/slide21.xml" Type="http://schemas.openxmlformats.org/officeDocument/2006/relationships/slide"/><Relationship Id="rId23" Target="slides/slide22.xml" Type="http://schemas.openxmlformats.org/officeDocument/2006/relationships/slide"/>  <Relationship Id="rId24" Target="fonts/font1.fntdata" Type="http://schemas.openxmlformats.org/officeDocument/2006/relationships/font"/>  <Relationship Id="rId25" Target="fonts/font2.fntdata" Type="http://schemas.openxmlformats.org/officeDocument/2006/relationships/font"/>  <Relationship Id="rId26" Target="fonts/font3.fntdata" Type="http://schemas.openxmlformats.org/officeDocument/2006/relationships/font"/>  <Relationship Id="rId27" Target="presProps.xml" Type="http://schemas.openxmlformats.org/officeDocument/2006/relationships/presProps"/>  <Relationship Id="rId28" Target="viewProps.xml" Type="http://schemas.openxmlformats.org/officeDocument/2006/relationships/viewProps"/>  <Relationship Id="rId29" Target="theme/theme1.xml" Type="http://schemas.openxmlformats.org/officeDocument/2006/relationships/theme"/>  <Relationship Id="rId30"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1.jpeg"/><Relationship Id="rId102" Type="http://schemas.openxmlformats.org/officeDocument/2006/relationships/image" Target="../media/image132.png"/><Relationship Id="rId103" Type="http://schemas.openxmlformats.org/officeDocument/2006/relationships/image" Target="../media/image131.png"/><Relationship Id="rId104" Type="http://schemas.openxmlformats.org/officeDocument/2006/relationships/image" Target="../media/image77.png"/><Relationship Id="rId106" Type="http://schemas.openxmlformats.org/officeDocument/2006/relationships/image" Target="../media/image82.png"/><Relationship Id="rId1010" Type="http://schemas.openxmlformats.org/officeDocument/2006/relationships/image" Target="../media/image74.png"/><Relationship Id="rId1012" Type="http://schemas.openxmlformats.org/officeDocument/2006/relationships/image" Target="../media/image83.png"/></Relationships>
</file>

<file path=ppt/slides/_rels/slide10.xml.rels><?xml version="1.0" encoding="UTF-8" standalone="yes"?><Relationships xmlns="http://schemas.openxmlformats.org/package/2006/relationships"><Relationship Id="rId1" Target="../slideLayouts/slideLayout1.xml" Type="http://schemas.openxmlformats.org/officeDocument/2006/relationships/slideLayout"/><Relationship Id="rId1004" Type="http://schemas.openxmlformats.org/officeDocument/2006/relationships/image" Target="../media/image7.png"/><Relationship Id="rId1005" Type="http://schemas.openxmlformats.org/officeDocument/2006/relationships/image" Target="../media/image8.png"/><Relationship Id="rId10011" Type="http://schemas.openxmlformats.org/officeDocument/2006/relationships/image" Target="../media/image9.png"/><Relationship Id="rId10012" Type="http://schemas.openxmlformats.org/officeDocument/2006/relationships/image" Target="../media/image8.png"/><Relationship Id="rId10018" Type="http://schemas.openxmlformats.org/officeDocument/2006/relationships/image" Target="../media/image10.png"/><Relationship Id="rId10019" Type="http://schemas.openxmlformats.org/officeDocument/2006/relationships/image" Target="../media/image8.png"/></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 Id="rId1104" Type="http://schemas.openxmlformats.org/officeDocument/2006/relationships/image" Target="../media/image13.png"/><Relationship Id="rId1105" Type="http://schemas.openxmlformats.org/officeDocument/2006/relationships/image" Target="../media/image11.png"/><Relationship Id="rId1106" Type="http://schemas.openxmlformats.org/officeDocument/2006/relationships/image" Target="../media/image11.png"/><Relationship Id="rId1107" Type="http://schemas.openxmlformats.org/officeDocument/2006/relationships/image" Target="../media/image11.png"/><Relationship Id="rId11011" Type="http://schemas.openxmlformats.org/officeDocument/2006/relationships/image" Target="../media/image12.png"/><Relationship Id="rId11012" Type="http://schemas.openxmlformats.org/officeDocument/2006/relationships/image" Target="../media/image11.png"/><Relationship Id="rId11013" Type="http://schemas.openxmlformats.org/officeDocument/2006/relationships/image" Target="../media/image11.png"/><Relationship Id="rId11018" Type="http://schemas.openxmlformats.org/officeDocument/2006/relationships/image" Target="../media/image14.png"/><Relationship Id="rId11019" Type="http://schemas.openxmlformats.org/officeDocument/2006/relationships/image" Target="../media/image11.png"/><Relationship Id="rId11020" Type="http://schemas.openxmlformats.org/officeDocument/2006/relationships/image" Target="../media/image11.png"/><Relationship Id="rId11021" Type="http://schemas.openxmlformats.org/officeDocument/2006/relationships/image" Target="../media/image11.png"/><Relationship Id="rId11022" Type="http://schemas.openxmlformats.org/officeDocument/2006/relationships/image" Target="../media/image11.png"/></Relationships>
</file>

<file path=ppt/slides/_rels/slide12.xml.rels><?xml version="1.0" encoding="UTF-8" standalone="yes"?><Relationships xmlns="http://schemas.openxmlformats.org/package/2006/relationships"><Relationship Id="rId1" Target="../slideLayouts/slideLayout1.xml" Type="http://schemas.openxmlformats.org/officeDocument/2006/relationships/slideLayout"/><Relationship Id="rId1204" Type="http://schemas.openxmlformats.org/officeDocument/2006/relationships/image" Target="../media/image16.png"/><Relationship Id="rId1205" Type="http://schemas.openxmlformats.org/officeDocument/2006/relationships/image" Target="../media/image15.png"/><Relationship Id="rId1206" Type="http://schemas.openxmlformats.org/officeDocument/2006/relationships/image" Target="../media/image20.png"/><Relationship Id="rId1209" Type="http://schemas.openxmlformats.org/officeDocument/2006/relationships/image" Target="../media/image19.png"/><Relationship Id="rId12010" Type="http://schemas.openxmlformats.org/officeDocument/2006/relationships/image" Target="../media/image17.png"/><Relationship Id="rId12011" Type="http://schemas.openxmlformats.org/officeDocument/2006/relationships/image" Target="../media/image21.png"/></Relationships>
</file>

<file path=ppt/slides/_rels/slide13.xml.rels><?xml version="1.0" encoding="UTF-8" standalone="yes"?><Relationships xmlns="http://schemas.openxmlformats.org/package/2006/relationships"><Relationship Id="rId1" Target="../slideLayouts/slideLayout1.xml" Type="http://schemas.openxmlformats.org/officeDocument/2006/relationships/slideLayout"/><Relationship Id="rId1304" Type="http://schemas.openxmlformats.org/officeDocument/2006/relationships/image" Target="../media/image18.png"/><Relationship Id="rId1305" Type="http://schemas.openxmlformats.org/officeDocument/2006/relationships/image" Target="../media/image18.png"/><Relationship Id="rId1306" Type="http://schemas.openxmlformats.org/officeDocument/2006/relationships/image" Target="../media/image18.png"/><Relationship Id="rId1307" Type="http://schemas.openxmlformats.org/officeDocument/2006/relationships/image" Target="../media/image18.png"/><Relationship Id="rId1308" Type="http://schemas.openxmlformats.org/officeDocument/2006/relationships/image" Target="../media/image18.png"/><Relationship Id="rId1309" Type="http://schemas.openxmlformats.org/officeDocument/2006/relationships/image" Target="../media/image18.png"/><Relationship Id="rId13010" Type="http://schemas.openxmlformats.org/officeDocument/2006/relationships/image" Target="../media/image18.png"/><Relationship Id="rId13011" Type="http://schemas.openxmlformats.org/officeDocument/2006/relationships/image" Target="../media/image18.png"/><Relationship Id="rId13014" Type="http://schemas.openxmlformats.org/officeDocument/2006/relationships/image" Target="../media/image24.png"/><Relationship Id="rId13015" Type="http://schemas.openxmlformats.org/officeDocument/2006/relationships/image" Target="../media/image23.png"/><Relationship Id="rId13016" Type="http://schemas.openxmlformats.org/officeDocument/2006/relationships/image" Target="../media/image22.png"/><Relationship Id="rId13017" Type="http://schemas.openxmlformats.org/officeDocument/2006/relationships/image" Target="../media/image27.png"/><Relationship Id="rId13018" Type="http://schemas.openxmlformats.org/officeDocument/2006/relationships/image" Target="../media/image32.png"/><Relationship Id="rId13019" Type="http://schemas.openxmlformats.org/officeDocument/2006/relationships/image" Target="../media/image26.png"/><Relationship Id="rId13020" Type="http://schemas.openxmlformats.org/officeDocument/2006/relationships/image" Target="../media/image28.png"/><Relationship Id="rId13024" Type="http://schemas.openxmlformats.org/officeDocument/2006/relationships/image" Target="../media/image25.png"/><Relationship Id="rId13025" Type="http://schemas.openxmlformats.org/officeDocument/2006/relationships/image" Target="../media/image25.png"/><Relationship Id="rId13026" Type="http://schemas.openxmlformats.org/officeDocument/2006/relationships/image" Target="../media/image25.png"/><Relationship Id="rId13027" Type="http://schemas.openxmlformats.org/officeDocument/2006/relationships/image" Target="../media/image25.png"/><Relationship Id="rId13028" Type="http://schemas.openxmlformats.org/officeDocument/2006/relationships/image" Target="../media/image25.png"/></Relationships>
</file>

<file path=ppt/slides/_rels/slide14.xml.rels><?xml version="1.0" encoding="UTF-8" standalone="yes"?><Relationships xmlns="http://schemas.openxmlformats.org/package/2006/relationships"><Relationship Id="rId1" Target="../slideLayouts/slideLayout1.xml" Type="http://schemas.openxmlformats.org/officeDocument/2006/relationships/slideLayout"/><Relationship Id="rId1404" Type="http://schemas.openxmlformats.org/officeDocument/2006/relationships/image" Target="../media/image76.png"/><Relationship Id="rId1405" Type="http://schemas.openxmlformats.org/officeDocument/2006/relationships/image" Target="../media/image75.png"/><Relationship Id="rId1407" Type="http://schemas.openxmlformats.org/officeDocument/2006/relationships/image" Target="../media/image4.png"/><Relationship Id="rId1408" Type="http://schemas.openxmlformats.org/officeDocument/2006/relationships/image" Target="../media/image2.png"/><Relationship Id="rId1409" Type="http://schemas.openxmlformats.org/officeDocument/2006/relationships/image" Target="../media/image5.png"/><Relationship Id="rId14010" Type="http://schemas.openxmlformats.org/officeDocument/2006/relationships/image" Target="../media/image6.png"/></Relationships>
</file>

<file path=ppt/slides/_rels/slide15.xml.rels><?xml version="1.0" encoding="UTF-8" standalone="yes"?><Relationships xmlns="http://schemas.openxmlformats.org/package/2006/relationships"><Relationship Id="rId1" Target="../slideLayouts/slideLayout1.xml" Type="http://schemas.openxmlformats.org/officeDocument/2006/relationships/slideLayout"/><Relationship Id="rId1504" Type="http://schemas.openxmlformats.org/officeDocument/2006/relationships/image" Target="../media/image30.png"/><Relationship Id="rId1505" Type="http://schemas.openxmlformats.org/officeDocument/2006/relationships/image" Target="../media/image33.png"/><Relationship Id="rId15010" Type="http://schemas.openxmlformats.org/officeDocument/2006/relationships/image" Target="../media/image30.png"/><Relationship Id="rId15011" Type="http://schemas.openxmlformats.org/officeDocument/2006/relationships/image" Target="../media/image37.png"/><Relationship Id="rId15016" Type="http://schemas.openxmlformats.org/officeDocument/2006/relationships/image" Target="../media/image30.png"/><Relationship Id="rId15017" Type="http://schemas.openxmlformats.org/officeDocument/2006/relationships/image" Target="../media/image34.png"/><Relationship Id="rId15022" Type="http://schemas.openxmlformats.org/officeDocument/2006/relationships/image" Target="../media/image30.png"/><Relationship Id="rId15023" Type="http://schemas.openxmlformats.org/officeDocument/2006/relationships/image" Target="../media/image29.png"/></Relationships>
</file>

<file path=ppt/slides/_rels/slide16.xml.rels><?xml version="1.0" encoding="UTF-8" standalone="yes"?><Relationships xmlns="http://schemas.openxmlformats.org/package/2006/relationships"><Relationship Id="rId1" Target="../slideLayouts/slideLayout1.xml" Type="http://schemas.openxmlformats.org/officeDocument/2006/relationships/slideLayout"/><Relationship Id="rId1608" Type="http://schemas.openxmlformats.org/officeDocument/2006/relationships/image" Target="../media/image31.png"/><Relationship Id="rId1609" Type="http://schemas.openxmlformats.org/officeDocument/2006/relationships/image" Target="../media/image35.png"/><Relationship Id="rId16010" Type="http://schemas.openxmlformats.org/officeDocument/2006/relationships/image" Target="../media/image36.png"/><Relationship Id="rId16011" Type="http://schemas.openxmlformats.org/officeDocument/2006/relationships/image" Target="../media/image38.png"/><Relationship Id="rId16012" Type="http://schemas.openxmlformats.org/officeDocument/2006/relationships/image" Target="../media/image39.png"/></Relationships>
</file>

<file path=ppt/slides/_rels/slide17.xml.rels><?xml version="1.0" encoding="UTF-8" standalone="yes"?><Relationships xmlns="http://schemas.openxmlformats.org/package/2006/relationships"><Relationship Id="rId1" Target="../slideLayouts/slideLayout1.xml" Type="http://schemas.openxmlformats.org/officeDocument/2006/relationships/slideLayout"/><Relationship Id="rId17012" Type="http://schemas.openxmlformats.org/officeDocument/2006/relationships/image" Target="../media/image40.png"/><Relationship Id="rId17013" Type="http://schemas.openxmlformats.org/officeDocument/2006/relationships/image" Target="../media/image43.png"/><Relationship Id="rId17014" Type="http://schemas.openxmlformats.org/officeDocument/2006/relationships/image" Target="../media/image41.png"/></Relationships>
</file>

<file path=ppt/slides/_rels/slide18.xml.rels><?xml version="1.0" encoding="UTF-8" standalone="yes"?><Relationships xmlns="http://schemas.openxmlformats.org/package/2006/relationships"><Relationship Id="rId1" Target="../slideLayouts/slideLayout1.xml" Type="http://schemas.openxmlformats.org/officeDocument/2006/relationships/slideLayout"/><Relationship Id="rId1804" Type="http://schemas.openxmlformats.org/officeDocument/2006/relationships/image" Target="../media/image76.png"/><Relationship Id="rId1805" Type="http://schemas.openxmlformats.org/officeDocument/2006/relationships/image" Target="../media/image75.png"/><Relationship Id="rId1807" Type="http://schemas.openxmlformats.org/officeDocument/2006/relationships/image" Target="../media/image4.png"/><Relationship Id="rId1808" Type="http://schemas.openxmlformats.org/officeDocument/2006/relationships/image" Target="../media/image2.png"/><Relationship Id="rId1809" Type="http://schemas.openxmlformats.org/officeDocument/2006/relationships/image" Target="../media/image5.png"/><Relationship Id="rId18010" Type="http://schemas.openxmlformats.org/officeDocument/2006/relationships/image" Target="../media/image6.png"/></Relationships>
</file>

<file path=ppt/slides/_rels/slide19.xml.rels><?xml version="1.0" encoding="UTF-8" standalone="yes"?><Relationships xmlns="http://schemas.openxmlformats.org/package/2006/relationships"><Relationship Id="rId1" Target="../slideLayouts/slideLayout1.xml" Type="http://schemas.openxmlformats.org/officeDocument/2006/relationships/slideLayout"/><Relationship Id="rId1904" Type="http://schemas.openxmlformats.org/officeDocument/2006/relationships/image" Target="../media/image42.png"/><Relationship Id="rId1905" Type="http://schemas.openxmlformats.org/officeDocument/2006/relationships/image" Target="../media/image44.png"/><Relationship Id="rId1906" Type="http://schemas.openxmlformats.org/officeDocument/2006/relationships/image" Target="../media/image45.png"/><Relationship Id="rId1907" Type="http://schemas.openxmlformats.org/officeDocument/2006/relationships/image" Target="../media/image46.png"/><Relationship Id="rId1908" Type="http://schemas.openxmlformats.org/officeDocument/2006/relationships/image" Target="../media/image3.png"/><Relationship Id="rId19013" Type="http://schemas.openxmlformats.org/officeDocument/2006/relationships/image" Target="../media/image51.png"/><Relationship Id="rId19014" Type="http://schemas.openxmlformats.org/officeDocument/2006/relationships/image" Target="../media/image47.png"/><Relationship Id="rId19015" Type="http://schemas.openxmlformats.org/officeDocument/2006/relationships/image" Target="../media/image49.png"/><Relationship Id="rId19016" Type="http://schemas.openxmlformats.org/officeDocument/2006/relationships/image" Target="../media/image66.png"/><Relationship Id="rId19017" Type="http://schemas.openxmlformats.org/officeDocument/2006/relationships/image" Target="../media/image3.png"/><Relationship Id="rId19022" Type="http://schemas.openxmlformats.org/officeDocument/2006/relationships/image" Target="../media/image52.png"/><Relationship Id="rId19023" Type="http://schemas.openxmlformats.org/officeDocument/2006/relationships/image" Target="../media/image50.png"/><Relationship Id="rId19024" Type="http://schemas.openxmlformats.org/officeDocument/2006/relationships/image" Target="../media/image57.png"/><Relationship Id="rId19025" Type="http://schemas.openxmlformats.org/officeDocument/2006/relationships/image" Target="../media/image60.png"/><Relationship Id="rId19026" Type="http://schemas.openxmlformats.org/officeDocument/2006/relationships/image" Target="../media/image3.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1" Type="http://schemas.openxmlformats.org/officeDocument/2006/relationships/image" Target="../media/image84.png"/><Relationship Id="rId204" Type="http://schemas.openxmlformats.org/officeDocument/2006/relationships/image" Target="../media/image85.png"/><Relationship Id="rId205" Type="http://schemas.openxmlformats.org/officeDocument/2006/relationships/image" Target="../media/image86.png"/><Relationship Id="rId206" Type="http://schemas.openxmlformats.org/officeDocument/2006/relationships/image" Target="../media/image87.png"/><Relationship Id="rId207" Type="http://schemas.openxmlformats.org/officeDocument/2006/relationships/image" Target="../media/image88.png"/><Relationship Id="rId2011" Type="http://schemas.openxmlformats.org/officeDocument/2006/relationships/image" Target="../media/image85.png"/><Relationship Id="rId2012" Type="http://schemas.openxmlformats.org/officeDocument/2006/relationships/image" Target="../media/image86.png"/><Relationship Id="rId2013" Type="http://schemas.openxmlformats.org/officeDocument/2006/relationships/image" Target="../media/image87.png"/><Relationship Id="rId2014" Type="http://schemas.openxmlformats.org/officeDocument/2006/relationships/image" Target="../media/image89.png"/><Relationship Id="rId2018" Type="http://schemas.openxmlformats.org/officeDocument/2006/relationships/image" Target="../media/image85.png"/><Relationship Id="rId2019" Type="http://schemas.openxmlformats.org/officeDocument/2006/relationships/image" Target="../media/image86.png"/><Relationship Id="rId2020" Type="http://schemas.openxmlformats.org/officeDocument/2006/relationships/image" Target="../media/image87.png"/><Relationship Id="rId2021" Type="http://schemas.openxmlformats.org/officeDocument/2006/relationships/image" Target="../media/image90.png"/><Relationship Id="rId2025" Type="http://schemas.openxmlformats.org/officeDocument/2006/relationships/image" Target="../media/image85.png"/><Relationship Id="rId2026" Type="http://schemas.openxmlformats.org/officeDocument/2006/relationships/image" Target="../media/image86.png"/><Relationship Id="rId2027" Type="http://schemas.openxmlformats.org/officeDocument/2006/relationships/image" Target="../media/image87.png"/><Relationship Id="rId2028" Type="http://schemas.openxmlformats.org/officeDocument/2006/relationships/image" Target="../media/image91.png"/></Relationships>
</file>

<file path=ppt/slides/_rels/slide20.xml.rels><?xml version="1.0" encoding="UTF-8" standalone="yes"?><Relationships xmlns="http://schemas.openxmlformats.org/package/2006/relationships"><Relationship Id="rId1" Target="../slideLayouts/slideLayout1.xml" Type="http://schemas.openxmlformats.org/officeDocument/2006/relationships/slideLayout"/><Relationship Id="rId2003" Type="http://schemas.openxmlformats.org/officeDocument/2006/relationships/image" Target="../media/image59.png"/><Relationship Id="rId2004" Type="http://schemas.openxmlformats.org/officeDocument/2006/relationships/image" Target="../media/image67.png"/><Relationship Id="rId2005" Type="http://schemas.openxmlformats.org/officeDocument/2006/relationships/image" Target="../media/image64.png"/><Relationship Id="rId2006" Type="http://schemas.openxmlformats.org/officeDocument/2006/relationships/image" Target="../media/image63.png"/><Relationship Id="rId20012" Type="http://schemas.openxmlformats.org/officeDocument/2006/relationships/image" Target="../media/image61.png"/><Relationship Id="rId20013" Type="http://schemas.openxmlformats.org/officeDocument/2006/relationships/image" Target="../media/image62.png"/><Relationship Id="rId20014" Type="http://schemas.openxmlformats.org/officeDocument/2006/relationships/image" Target="../media/image65.png"/><Relationship Id="rId20015" Type="http://schemas.openxmlformats.org/officeDocument/2006/relationships/image" Target="../media/image58.png"/><Relationship Id="rId20016" Type="http://schemas.openxmlformats.org/officeDocument/2006/relationships/image" Target="../media/image48.png"/></Relationships>
</file>

<file path=ppt/slides/_rels/slide21.xml.rels><?xml version="1.0" encoding="UTF-8" standalone="yes"?><Relationships xmlns="http://schemas.openxmlformats.org/package/2006/relationships"><Relationship Id="rId1" Target="../slideLayouts/slideLayout1.xml" Type="http://schemas.openxmlformats.org/officeDocument/2006/relationships/slideLayout"/><Relationship Id="rId2104" Type="http://schemas.openxmlformats.org/officeDocument/2006/relationships/image" Target="../media/image68.png"/><Relationship Id="rId2105" Type="http://schemas.openxmlformats.org/officeDocument/2006/relationships/image" Target="../media/image69.png"/><Relationship Id="rId2109" Type="http://schemas.openxmlformats.org/officeDocument/2006/relationships/image" Target="../media/image73.png"/><Relationship Id="rId21010" Type="http://schemas.openxmlformats.org/officeDocument/2006/relationships/image" Target="../media/image80.png"/><Relationship Id="rId21014" Type="http://schemas.openxmlformats.org/officeDocument/2006/relationships/image" Target="../media/image53.png"/><Relationship Id="rId21015" Type="http://schemas.openxmlformats.org/officeDocument/2006/relationships/image" Target="../media/image54.png"/><Relationship Id="rId21019" Type="http://schemas.openxmlformats.org/officeDocument/2006/relationships/image" Target="../media/image55.png"/><Relationship Id="rId21020" Type="http://schemas.openxmlformats.org/officeDocument/2006/relationships/image" Target="../media/image56.png"/></Relationships>
</file>

<file path=ppt/slides/_rels/slide22.xml.rels><?xml version="1.0" encoding="UTF-8" standalone="yes"?><Relationships xmlns="http://schemas.openxmlformats.org/package/2006/relationships"><Relationship Id="rId1" Target="../slideLayouts/slideLayout1.xml" Type="http://schemas.openxmlformats.org/officeDocument/2006/relationships/slideLayout"/><Relationship Id="rId2201" Type="http://schemas.openxmlformats.org/officeDocument/2006/relationships/image" Target="../media/image70.jpeg"/><Relationship Id="rId2202" Type="http://schemas.openxmlformats.org/officeDocument/2006/relationships/image" Target="../media/image71.png"/><Relationship Id="rId2204" Type="http://schemas.openxmlformats.org/officeDocument/2006/relationships/image" Target="../media/image72.png"/><Relationship Id="rId2206" Type="http://schemas.openxmlformats.org/officeDocument/2006/relationships/image" Target="../media/image78.png"/><Relationship Id="rId2207" Type="http://schemas.openxmlformats.org/officeDocument/2006/relationships/image" Target="../media/image79.png"/><Relationship Id="rId2208" Type="http://schemas.openxmlformats.org/officeDocument/2006/relationships/image" Target="../media/image81.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5" Type="http://schemas.openxmlformats.org/officeDocument/2006/relationships/image" Target="../media/image76.png"/><Relationship Id="rId306" Type="http://schemas.openxmlformats.org/officeDocument/2006/relationships/image" Target="../media/image75.png"/><Relationship Id="rId308" Type="http://schemas.openxmlformats.org/officeDocument/2006/relationships/image" Target="../media/image4.png"/><Relationship Id="rId309" Type="http://schemas.openxmlformats.org/officeDocument/2006/relationships/image" Target="../media/image2.png"/><Relationship Id="rId3010" Type="http://schemas.openxmlformats.org/officeDocument/2006/relationships/image" Target="../media/image5.png"/><Relationship Id="rId3011" Type="http://schemas.openxmlformats.org/officeDocument/2006/relationships/image" Target="../media/image6.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4" Type="http://schemas.openxmlformats.org/officeDocument/2006/relationships/image" Target="../media/image92.png"/><Relationship Id="rId409" Type="http://schemas.openxmlformats.org/officeDocument/2006/relationships/image" Target="../media/image93.png"/><Relationship Id="rId4014" Type="http://schemas.openxmlformats.org/officeDocument/2006/relationships/image" Target="../media/image94.png"/><Relationship Id="rId4019" Type="http://schemas.openxmlformats.org/officeDocument/2006/relationships/image" Target="../media/image95.pn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4" Type="http://schemas.openxmlformats.org/officeDocument/2006/relationships/image" Target="../media/image96.png"/><Relationship Id="rId505" Type="http://schemas.openxmlformats.org/officeDocument/2006/relationships/image" Target="../media/image97.png"/><Relationship Id="rId506" Type="http://schemas.openxmlformats.org/officeDocument/2006/relationships/image" Target="../media/image98.png"/><Relationship Id="rId507" Type="http://schemas.openxmlformats.org/officeDocument/2006/relationships/image" Target="../media/image99.png"/><Relationship Id="rId508" Type="http://schemas.openxmlformats.org/officeDocument/2006/relationships/image" Target="../media/image100.png"/><Relationship Id="rId509" Type="http://schemas.openxmlformats.org/officeDocument/2006/relationships/image" Target="../media/image101.png"/><Relationship Id="rId5010" Type="http://schemas.openxmlformats.org/officeDocument/2006/relationships/image" Target="../media/image102.png"/><Relationship Id="rId5011" Type="http://schemas.openxmlformats.org/officeDocument/2006/relationships/image" Target="../media/image103.png"/><Relationship Id="rId5012" Type="http://schemas.openxmlformats.org/officeDocument/2006/relationships/image" Target="../media/image104.png"/><Relationship Id="rId5013" Type="http://schemas.openxmlformats.org/officeDocument/2006/relationships/image" Target="../media/image105.png"/><Relationship Id="rId5018" Type="http://schemas.openxmlformats.org/officeDocument/2006/relationships/image" Target="../media/image106.png"/><Relationship Id="rId5022" Type="http://schemas.openxmlformats.org/officeDocument/2006/relationships/image" Target="../media/image107.png"/><Relationship Id="rId5026" Type="http://schemas.openxmlformats.org/officeDocument/2006/relationships/image" Target="../media/image106.pn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12" Type="http://schemas.openxmlformats.org/officeDocument/2006/relationships/image" Target="../media/image108.png"/><Relationship Id="rId6013" Type="http://schemas.openxmlformats.org/officeDocument/2006/relationships/image" Target="../media/image109.png"/><Relationship Id="rId6014" Type="http://schemas.openxmlformats.org/officeDocument/2006/relationships/image" Target="../media/image110.png"/><Relationship Id="rId6015" Type="http://schemas.openxmlformats.org/officeDocument/2006/relationships/image" Target="../media/image111.png"/><Relationship Id="rId6016" Type="http://schemas.openxmlformats.org/officeDocument/2006/relationships/image" Target="../media/image112.png"/><Relationship Id="rId6017" Type="http://schemas.openxmlformats.org/officeDocument/2006/relationships/image" Target="../media/image113.png"/><Relationship Id="rId6018" Type="http://schemas.openxmlformats.org/officeDocument/2006/relationships/image" Target="../media/image114.pn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4" Type="http://schemas.openxmlformats.org/officeDocument/2006/relationships/image" Target="../media/image115.png"/><Relationship Id="rId705" Type="http://schemas.openxmlformats.org/officeDocument/2006/relationships/image" Target="../media/image116.png"/><Relationship Id="rId709" Type="http://schemas.openxmlformats.org/officeDocument/2006/relationships/image" Target="../media/image117.png"/><Relationship Id="rId7010" Type="http://schemas.openxmlformats.org/officeDocument/2006/relationships/image" Target="../media/image118.png"/><Relationship Id="rId7014" Type="http://schemas.openxmlformats.org/officeDocument/2006/relationships/image" Target="../media/image119.png"/><Relationship Id="rId7015" Type="http://schemas.openxmlformats.org/officeDocument/2006/relationships/image" Target="../media/image120.png"/><Relationship Id="rId7019" Type="http://schemas.openxmlformats.org/officeDocument/2006/relationships/image" Target="../media/image115.png"/><Relationship Id="rId7020" Type="http://schemas.openxmlformats.org/officeDocument/2006/relationships/image" Target="../media/image121.png"/><Relationship Id="rId7024" Type="http://schemas.openxmlformats.org/officeDocument/2006/relationships/image" Target="../media/image119.png"/><Relationship Id="rId7025" Type="http://schemas.openxmlformats.org/officeDocument/2006/relationships/image" Target="../media/image122.png"/><Relationship Id="rId7029" Type="http://schemas.openxmlformats.org/officeDocument/2006/relationships/image" Target="../media/image117.png"/><Relationship Id="rId7030" Type="http://schemas.openxmlformats.org/officeDocument/2006/relationships/image" Target="../media/image123.png"/><Relationship Id="rId7034" Type="http://schemas.openxmlformats.org/officeDocument/2006/relationships/image" Target="../media/image119.png"/><Relationship Id="rId7035" Type="http://schemas.openxmlformats.org/officeDocument/2006/relationships/image" Target="../media/image124.png"/></Relationships>
</file>

<file path=ppt/slides/_rels/slide8.xml.rels><?xml version="1.0" encoding="UTF-8" standalone="yes"?><Relationships xmlns="http://schemas.openxmlformats.org/package/2006/relationships"><Relationship Id="rId1" Target="../slideLayouts/slideLayout1.xml" Type="http://schemas.openxmlformats.org/officeDocument/2006/relationships/slideLayout"/><Relationship Id="rId804" Type="http://schemas.openxmlformats.org/officeDocument/2006/relationships/image" Target="../media/image125.png"/><Relationship Id="rId808" Type="http://schemas.openxmlformats.org/officeDocument/2006/relationships/image" Target="../media/image126.png"/><Relationship Id="rId8010" Type="http://schemas.openxmlformats.org/officeDocument/2006/relationships/image" Target="../media/image127.png"/><Relationship Id="rId8011" Type="http://schemas.openxmlformats.org/officeDocument/2006/relationships/image" Target="../media/image128.png"/><Relationship Id="rId8019" Type="http://schemas.openxmlformats.org/officeDocument/2006/relationships/image" Target="../media/image129.png"/><Relationship Id="rId8023" Type="http://schemas.openxmlformats.org/officeDocument/2006/relationships/image" Target="../media/image130.png"/></Relationships>
</file>

<file path=ppt/slides/_rels/slide9.xml.rels><?xml version="1.0" encoding="UTF-8" standalone="yes"?><Relationships xmlns="http://schemas.openxmlformats.org/package/2006/relationships"><Relationship Id="rId1" Target="../slideLayouts/slideLayout1.xml" Type="http://schemas.openxmlformats.org/officeDocument/2006/relationships/slideLayout"/><Relationship Id="rId904" Type="http://schemas.openxmlformats.org/officeDocument/2006/relationships/image" Target="../media/image76.png"/><Relationship Id="rId905" Type="http://schemas.openxmlformats.org/officeDocument/2006/relationships/image" Target="../media/image75.png"/><Relationship Id="rId907" Type="http://schemas.openxmlformats.org/officeDocument/2006/relationships/image" Target="../media/image4.png"/><Relationship Id="rId908" Type="http://schemas.openxmlformats.org/officeDocument/2006/relationships/image" Target="../media/image2.png"/><Relationship Id="rId909" Type="http://schemas.openxmlformats.org/officeDocument/2006/relationships/image" Target="../media/image5.png"/><Relationship Id="rId9010"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101">
                </a:blip>
          <a:srcRect/>
          <a:stretch>
            <a:fillRect/>
          </a:stretch>
        </p:blipFill>
        <p:spPr>
          <a:xfrm rot="0" flipV="0" flipH="0">
            <a:off x="0" y="0"/>
            <a:ext cx="24384000" cy="13716000"/>
          </a:xfrm>
          <a:prstGeom prst="rect">
            <a:avLst/>
          </a:prstGeom>
        </p:spPr>
      </p:pic>
      <p:pic>
        <p:nvPicPr>
          <p:cNvPr id="102" name="image 102"/>
          <p:cNvPicPr>
            <a:picLocks noChangeAspect="1"/>
          </p:cNvPicPr>
          <p:nvPr/>
        </p:nvPicPr>
        <p:blipFill>
          <a:blip r:embed="rId102">
            <a:alphaModFix amt="20000"/>
          </a:blip>
          <a:srcRect/>
          <a:stretch>
            <a:fillRect/>
          </a:stretch>
        </p:blipFill>
        <p:spPr>
          <a:xfrm rot="0" flipV="0" flipH="0">
            <a:off x="0" y="0"/>
            <a:ext cx="24384000" cy="13716000"/>
          </a:xfrm>
          <a:prstGeom prst="rect">
            <a:avLst/>
          </a:prstGeom>
        </p:spPr>
      </p:pic>
      <p:pic>
        <p:nvPicPr>
          <p:cNvPr id="103" name="image 103"/>
          <p:cNvPicPr>
            <a:picLocks noChangeAspect="1"/>
          </p:cNvPicPr>
          <p:nvPr/>
        </p:nvPicPr>
        <p:blipFill>
          <a:blip r:embed="rId103">
            <a:alphaModFix amt="20000"/>
          </a:blip>
          <a:srcRect t="9296" r="56492" b="24220"/>
          <a:stretch>
            <a:fillRect/>
          </a:stretch>
        </p:blipFill>
        <p:spPr>
          <a:xfrm rot="0" flipV="0" flipH="0">
            <a:off x="13042900" y="-25400"/>
            <a:ext cx="11404600" cy="13804900"/>
          </a:xfrm>
          <a:prstGeom prst="rect">
            <a:avLst/>
          </a:prstGeom>
        </p:spPr>
      </p:pic>
      <p:pic>
        <p:nvPicPr>
          <p:cNvPr id="104" name="image 104"/>
          <p:cNvPicPr>
            <a:picLocks noChangeAspect="1"/>
          </p:cNvPicPr>
          <p:nvPr/>
        </p:nvPicPr>
        <p:blipFill>
          <a:blip r:embed="rId104">
            <a:alphaModFix amt="20000"/>
          </a:blip>
          <a:srcRect r="47034" b="32771"/>
          <a:stretch>
            <a:fillRect/>
          </a:stretch>
        </p:blipFill>
        <p:spPr>
          <a:xfrm rot="0" flipV="0" flipH="0">
            <a:off x="17856200" y="6680200"/>
            <a:ext cx="6578600" cy="7086600"/>
          </a:xfrm>
          <a:prstGeom prst="rect">
            <a:avLst/>
          </a:prstGeom>
        </p:spPr>
      </p:pic>
      <p:sp>
        <p:nvSpPr>
          <p:cNvPr id="105" name="Object 105"/>
          <p:cNvSpPr txBox="1"/>
          <p:nvPr/>
        </p:nvSpPr>
        <p:spPr>
          <a:xfrm>
            <a:off x="18358133" y="1153085"/>
            <a:ext cx="5184888" cy="1130300"/>
          </a:xfrm>
          <a:prstGeom prst="rect">
            <a:avLst/>
          </a:prstGeom>
        </p:spPr>
        <p:txBody>
          <a:bodyPr vert="horz" anchor="t" rtlCol="0" anchorCtr="0">
            <a:noAutofit/>
          </a:bodyPr>
          <a:lstStyle/>
          <a:p>
            <a:pPr algn="r">
              <a:lnSpc>
                <a:spcPct val="134166"/>
              </a:lnSpc>
            </a:pPr>
            <a:r>
              <a:rPr sz="2800" i="0" b="0" spc="1400" dirty="0" smtClean="0" lang="zh-CN">
                <a:solidFill>
                  <a:srgbClr val="C1E9F8"/>
                </a:solidFill>
                <a:latin typeface="OPPOSans-R"/>
                <a:ea typeface="OPPOSans-R"/>
              </a:rPr>
              <a:t>FINANCIAL</a:t>
            </a:r>
            <a:endParaRPr lang="zh-CN" altLang="en-US" sz="2800"/>
          </a:p>
          <a:p>
            <a:pPr algn="r">
              <a:lnSpc>
                <a:spcPct val="134166"/>
              </a:lnSpc>
            </a:pPr>
            <a:r>
              <a:rPr sz="2800" i="0" b="0" spc="1400" dirty="0" smtClean="0" lang="zh-CN">
                <a:solidFill>
                  <a:srgbClr val="C1E9F8"/>
                </a:solidFill>
                <a:latin typeface="OPPOSans-R"/>
                <a:ea typeface="OPPOSans-R"/>
              </a:rPr>
              <a:t>BUSINESS</a:t>
            </a:r>
            <a:endParaRPr lang="zh-CN" altLang="en-US"/>
          </a:p>
        </p:txBody>
      </p:sp>
      <p:pic>
        <p:nvPicPr>
          <p:cNvPr id="106" name="image 106"/>
          <p:cNvPicPr>
            <a:picLocks noChangeAspect="1"/>
          </p:cNvPicPr>
          <p:nvPr/>
        </p:nvPicPr>
        <p:blipFill>
          <a:blip r:embed="rId106">
                </a:blip>
          <a:srcRect/>
          <a:stretch>
            <a:fillRect/>
          </a:stretch>
        </p:blipFill>
        <p:spPr>
          <a:xfrm rot="0" flipV="0" flipH="0">
            <a:off x="-12700" y="5003800"/>
            <a:ext cx="203200" cy="3086100"/>
          </a:xfrm>
          <a:prstGeom prst="rect">
            <a:avLst/>
          </a:prstGeom>
        </p:spPr>
      </p:pic>
      <p:sp>
        <p:nvSpPr>
          <p:cNvPr id="107" name="Object 107"/>
          <p:cNvSpPr txBox="1"/>
          <p:nvPr/>
        </p:nvSpPr>
        <p:spPr>
          <a:xfrm>
            <a:off x="16289365" y="11874500"/>
            <a:ext cx="7116933" cy="431800"/>
          </a:xfrm>
          <a:prstGeom prst="rect">
            <a:avLst/>
          </a:prstGeom>
        </p:spPr>
        <p:txBody>
          <a:bodyPr vert="horz" anchor="t" rtlCol="0" anchorCtr="0">
            <a:noAutofit/>
          </a:bodyPr>
          <a:lstStyle/>
          <a:p>
            <a:pPr algn="r">
              <a:lnSpc>
                <a:spcPct val="100000"/>
              </a:lnSpc>
            </a:pPr>
            <a:r>
              <a:rPr sz="2800" i="0" b="0" spc="840" dirty="0" smtClean="0" lang="zh-CN">
                <a:solidFill>
                  <a:srgbClr val="C1E9F8"/>
                </a:solidFill>
                <a:latin typeface="OPPOSans-R"/>
                <a:ea typeface="OPPOSans-R"/>
              </a:rPr>
              <a:t>www.gaoding.com</a:t>
            </a:r>
            <a:endParaRPr lang="zh-CN" altLang="en-US"/>
          </a:p>
        </p:txBody>
      </p:sp>
      <p:sp>
        <p:nvSpPr>
          <p:cNvPr id="108" name="Object 108"/>
          <p:cNvSpPr txBox="1"/>
          <p:nvPr/>
        </p:nvSpPr>
        <p:spPr>
          <a:xfrm>
            <a:off x="1219795" y="4715906"/>
            <a:ext cx="18935210" cy="2286000"/>
          </a:xfrm>
          <a:prstGeom prst="rect">
            <a:avLst/>
          </a:prstGeom>
        </p:spPr>
        <p:txBody>
          <a:bodyPr vert="horz" anchor="t" rtlCol="0" anchorCtr="0">
            <a:noAutofit/>
          </a:bodyPr>
          <a:lstStyle/>
          <a:p>
            <a:pPr algn="l">
              <a:lnSpc>
                <a:spcPct val="100000"/>
              </a:lnSpc>
            </a:pPr>
            <a:r>
              <a:rPr sz="15000" i="0" b="0" dirty="0" smtClean="0" lang="zh-CN">
                <a:solidFill>
                  <a:srgbClr val="FFFFFF"/>
                </a:solidFill>
                <a:latin typeface="OPPOSans-H"/>
                <a:ea typeface="OPPOSans-H"/>
              </a:rPr>
              <a:t>银行业务技巧教学</a:t>
            </a:r>
            <a:endParaRPr lang="zh-CN" altLang="en-US"/>
          </a:p>
        </p:txBody>
      </p:sp>
      <p:sp>
        <p:nvSpPr>
          <p:cNvPr id="109" name="Object 109"/>
          <p:cNvSpPr txBox="1"/>
          <p:nvPr/>
        </p:nvSpPr>
        <p:spPr>
          <a:xfrm>
            <a:off x="1237059" y="7091275"/>
            <a:ext cx="16233468" cy="1066800"/>
          </a:xfrm>
          <a:prstGeom prst="rect">
            <a:avLst/>
          </a:prstGeom>
        </p:spPr>
        <p:txBody>
          <a:bodyPr vert="horz" anchor="t" rtlCol="0" anchorCtr="0">
            <a:noAutofit/>
          </a:bodyPr>
          <a:lstStyle/>
          <a:p>
            <a:pPr algn="l">
              <a:lnSpc>
                <a:spcPct val="100000"/>
              </a:lnSpc>
            </a:pPr>
            <a:r>
              <a:rPr sz="7000" i="0" b="0" dirty="0" smtClean="0" lang="zh-CN">
                <a:solidFill>
                  <a:srgbClr val="FFFFFF"/>
                </a:solidFill>
                <a:latin typeface="OPPOSans-R"/>
                <a:ea typeface="OPPOSans-R"/>
              </a:rPr>
              <a:t>Basic business product training</a:t>
            </a:r>
            <a:endParaRPr lang="zh-CN" altLang="en-US"/>
          </a:p>
        </p:txBody>
      </p:sp>
      <p:pic>
        <p:nvPicPr>
          <p:cNvPr id="1010" name="image 1010"/>
          <p:cNvPicPr>
            <a:picLocks noChangeAspect="1"/>
          </p:cNvPicPr>
          <p:nvPr/>
        </p:nvPicPr>
        <p:blipFill>
          <a:blip r:embed="rId1010">
                </a:blip>
          <a:srcRect/>
          <a:stretch>
            <a:fillRect/>
          </a:stretch>
        </p:blipFill>
        <p:spPr>
          <a:xfrm rot="0" flipV="0" flipH="0">
            <a:off x="1384300" y="1574800"/>
            <a:ext cx="5422900" cy="1409700"/>
          </a:xfrm>
          <a:prstGeom prst="rect">
            <a:avLst/>
          </a:prstGeom>
        </p:spPr>
      </p:pic>
      <p:grpSp>
        <p:nvGrpSpPr>
          <p:cNvPr id="1011" name="组合 1011"/>
          <p:cNvGrpSpPr/>
          <p:nvPr/>
        </p:nvGrpSpPr>
        <p:grpSpPr>
          <a:xfrm>
            <a:off x="1473200" y="9550400"/>
            <a:ext cx="4110228" cy="1066800"/>
            <a:chOff x="1473200" y="9550400"/>
            <a:chExt cx="4110228" cy="1066800"/>
          </a:xfrm>
        </p:grpSpPr>
        <p:pic>
          <p:nvPicPr>
            <p:cNvPr id="1012" name="image 1012"/>
            <p:cNvPicPr>
              <a:picLocks noChangeAspect="1"/>
            </p:cNvPicPr>
            <p:nvPr/>
          </p:nvPicPr>
          <p:blipFill>
            <a:blip r:embed="rId1012">
                </a:blip>
            <a:srcRect/>
            <a:stretch>
              <a:fillRect/>
            </a:stretch>
          </p:blipFill>
          <p:spPr>
            <a:xfrm rot="0" flipV="0" flipH="0">
              <a:off x="1473200" y="9550400"/>
              <a:ext cx="3810000" cy="1066800"/>
            </a:xfrm>
            <a:prstGeom prst="rect">
              <a:avLst/>
            </a:prstGeom>
          </p:spPr>
        </p:pic>
        <p:sp>
          <p:nvSpPr>
            <p:cNvPr id="1013" name="Object 1013"/>
            <p:cNvSpPr txBox="1"/>
            <p:nvPr/>
          </p:nvSpPr>
          <p:spPr>
            <a:xfrm>
              <a:off x="1803201" y="9728415"/>
              <a:ext cx="3932626" cy="558800"/>
            </a:xfrm>
            <a:prstGeom prst="rect">
              <a:avLst/>
            </a:prstGeom>
          </p:spPr>
          <p:txBody>
            <a:bodyPr vert="horz" anchor="t" rtlCol="0" anchorCtr="0">
              <a:noAutofit/>
            </a:bodyPr>
            <a:lstStyle/>
            <a:p>
              <a:pPr algn="l">
                <a:lnSpc>
                  <a:spcPct val="100000"/>
                </a:lnSpc>
              </a:pPr>
              <a:r>
                <a:rPr sz="3600" i="0" b="1" dirty="0" smtClean="0" lang="zh-CN">
                  <a:solidFill>
                    <a:srgbClr val="FFFFFF"/>
                  </a:solidFill>
                  <a:latin typeface="OPPOSans-H"/>
                  <a:ea typeface="OPPOSans-H"/>
                </a:rPr>
                <a:t>主讲人：高小定</a:t>
              </a: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1001" name="Object 1001"/>
          <p:cNvSpPr txBox="1"/>
          <p:nvPr/>
        </p:nvSpPr>
        <p:spPr>
          <a:xfrm>
            <a:off x="7207009" y="572408"/>
            <a:ext cx="10304781"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各银行业务特点</a:t>
            </a:r>
            <a:endParaRPr lang="zh-CN" altLang="en-US"/>
          </a:p>
        </p:txBody>
      </p:sp>
      <p:sp>
        <p:nvSpPr>
          <p:cNvPr id="1002" name="Object 1002"/>
          <p:cNvSpPr txBox="1"/>
          <p:nvPr/>
        </p:nvSpPr>
        <p:spPr>
          <a:xfrm>
            <a:off x="5771356" y="1812790"/>
            <a:ext cx="12841287"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Business characteristics of each bank</a:t>
            </a:r>
            <a:endParaRPr lang="zh-CN" altLang="en-US"/>
          </a:p>
        </p:txBody>
      </p:sp>
      <p:grpSp>
        <p:nvGrpSpPr>
          <p:cNvPr id="1003" name="组合 1003"/>
          <p:cNvGrpSpPr/>
          <p:nvPr/>
        </p:nvGrpSpPr>
        <p:grpSpPr>
          <a:xfrm>
            <a:off x="3491309" y="4267200"/>
            <a:ext cx="4826000" cy="6374961"/>
            <a:chOff x="3491309" y="4267200"/>
            <a:chExt cx="4826000" cy="6374961"/>
          </a:xfrm>
        </p:grpSpPr>
        <p:pic>
          <p:nvPicPr>
            <p:cNvPr id="1004" name="image 1004"/>
            <p:cNvPicPr>
              <a:picLocks noChangeAspect="1"/>
            </p:cNvPicPr>
            <p:nvPr/>
          </p:nvPicPr>
          <p:blipFill>
            <a:blip r:embed="rId1004">
                </a:blip>
            <a:srcRect/>
            <a:stretch>
              <a:fillRect/>
            </a:stretch>
          </p:blipFill>
          <p:spPr>
            <a:xfrm rot="0" flipV="0" flipH="0">
              <a:off x="3962400" y="4267200"/>
              <a:ext cx="3009900" cy="2997200"/>
            </a:xfrm>
            <a:prstGeom prst="rect">
              <a:avLst/>
            </a:prstGeom>
          </p:spPr>
        </p:pic>
        <p:pic>
          <p:nvPicPr>
            <p:cNvPr id="1005" name="image 1005"/>
            <p:cNvPicPr>
              <a:picLocks noChangeAspect="1"/>
            </p:cNvPicPr>
            <p:nvPr/>
          </p:nvPicPr>
          <p:blipFill>
            <a:blip r:embed="rId1005">
              <a:alphaModFix amt="30196"/>
            </a:blip>
            <a:srcRect/>
            <a:stretch>
              <a:fillRect/>
            </a:stretch>
          </p:blipFill>
          <p:spPr>
            <a:xfrm rot="0" flipV="0" flipH="0">
              <a:off x="4508500" y="4813300"/>
              <a:ext cx="2349500" cy="2349500"/>
            </a:xfrm>
            <a:prstGeom prst="rect">
              <a:avLst/>
            </a:prstGeom>
          </p:spPr>
        </p:pic>
        <p:sp>
          <p:nvSpPr>
            <p:cNvPr id="1006" name="Object 1006"/>
            <p:cNvSpPr txBox="1"/>
            <p:nvPr/>
          </p:nvSpPr>
          <p:spPr>
            <a:xfrm>
              <a:off x="4627330" y="5562600"/>
              <a:ext cx="2098433" cy="635000"/>
            </a:xfrm>
            <a:prstGeom prst="rect">
              <a:avLst/>
            </a:prstGeom>
          </p:spPr>
          <p:txBody>
            <a:bodyPr vert="horz" anchor="t" rtlCol="0" anchorCtr="0">
              <a:noAutofit/>
            </a:bodyPr>
            <a:lstStyle/>
            <a:p>
              <a:pPr algn="ctr">
                <a:lnSpc>
                  <a:spcPct val="100000"/>
                </a:lnSpc>
              </a:pPr>
              <a:r>
                <a:rPr sz="4200" i="0" b="0" dirty="0" smtClean="0" lang="zh-CN">
                  <a:solidFill>
                    <a:srgbClr val="FFFFFF"/>
                  </a:solidFill>
                  <a:latin typeface="OPPOSans-B"/>
                  <a:ea typeface="OPPOSans-B"/>
                </a:rPr>
                <a:t>银行1</a:t>
              </a:r>
              <a:endParaRPr lang="zh-CN" altLang="en-US"/>
            </a:p>
          </p:txBody>
        </p:sp>
        <p:sp>
          <p:nvSpPr>
            <p:cNvPr id="1007" name="Object 1007"/>
            <p:cNvSpPr txBox="1"/>
            <p:nvPr/>
          </p:nvSpPr>
          <p:spPr>
            <a:xfrm>
              <a:off x="3389709" y="8102161"/>
              <a:ext cx="5080000" cy="914400"/>
            </a:xfrm>
            <a:prstGeom prst="rect">
              <a:avLst/>
            </a:prstGeom>
          </p:spPr>
          <p:txBody>
            <a:bodyPr vert="horz" anchor="t" rtlCol="0" anchorCtr="0">
              <a:noAutofit/>
            </a:bodyPr>
            <a:lstStyle/>
            <a:p>
              <a:pPr algn="just">
                <a:lnSpc>
                  <a:spcPct val="107500"/>
                </a:lnSpc>
              </a:pPr>
              <a:r>
                <a:rPr sz="2800" i="0" b="0" dirty="0" smtClean="0" lang="zh-CN">
                  <a:solidFill>
                    <a:srgbClr val="333333"/>
                  </a:solidFill>
                  <a:latin typeface="OPPOSans-R"/>
                  <a:ea typeface="OPPOSans-R"/>
                </a:rPr>
                <a:t>以国有控股的大中型企业、政府公务部门为主的存款为主</a:t>
              </a:r>
              <a:endParaRPr lang="zh-CN" altLang="en-US" sz="2800"/>
            </a:p>
            <a:p>
              <a:pPr algn="just">
                <a:lnSpc>
                  <a:spcPct val="107500"/>
                </a:lnSpc>
              </a:pPr>
              <a:p>
                <a:pPr algn="just">
                  <a:br>
                    <a:rPr lang="en-US" altLang="zh-CN" dirty="0"/>
                  </a:br>
                </a:pPr>
                <a:endParaRPr lang="zh-CN" altLang="en-US" dirty="0" sz="2800"/>
              </a:p>
              <a:endParaRPr lang="zh-CN" altLang="en-US"/>
            </a:p>
          </p:txBody>
        </p:sp>
        <p:sp>
          <p:nvSpPr>
            <p:cNvPr id="1008" name="Object 1008"/>
            <p:cNvSpPr txBox="1"/>
            <p:nvPr/>
          </p:nvSpPr>
          <p:spPr>
            <a:xfrm>
              <a:off x="3389709" y="9651561"/>
              <a:ext cx="5080000" cy="914400"/>
            </a:xfrm>
            <a:prstGeom prst="rect">
              <a:avLst/>
            </a:prstGeom>
          </p:spPr>
          <p:txBody>
            <a:bodyPr vert="horz" anchor="t" rtlCol="0" anchorCtr="0">
              <a:noAutofit/>
            </a:bodyPr>
            <a:lstStyle/>
            <a:p>
              <a:pPr algn="just">
                <a:lnSpc>
                  <a:spcPct val="107500"/>
                </a:lnSpc>
              </a:pPr>
              <a:r>
                <a:rPr sz="2800" i="0" b="0" dirty="0" smtClean="0" lang="zh-CN">
                  <a:solidFill>
                    <a:srgbClr val="333333"/>
                  </a:solidFill>
                  <a:latin typeface="OPPOSans-B"/>
                  <a:ea typeface="OPPOSans-B"/>
                </a:rPr>
                <a:t>主要用户：</a:t>
              </a:r>
              <a:r>
                <a:rPr sz="2800" i="0" b="0" dirty="0" smtClean="0" lang="zh-CN">
                  <a:solidFill>
                    <a:srgbClr val="333333"/>
                  </a:solidFill>
                  <a:latin typeface="OPPOSans-R"/>
                  <a:ea typeface="OPPOSans-R"/>
                </a:rPr>
                <a:t>企业人员、城镇工人 </a:t>
              </a:r>
              <a:endParaRPr lang="zh-CN" altLang="en-US"/>
            </a:p>
          </p:txBody>
        </p:sp>
      </p:grpSp>
      <p:grpSp>
        <p:nvGrpSpPr>
          <p:cNvPr id="10010" name="组合 10010"/>
          <p:cNvGrpSpPr/>
          <p:nvPr/>
        </p:nvGrpSpPr>
        <p:grpSpPr>
          <a:xfrm>
            <a:off x="9970095" y="4267200"/>
            <a:ext cx="5219700" cy="5917761"/>
            <a:chOff x="9970095" y="4267200"/>
            <a:chExt cx="5219700" cy="5917761"/>
          </a:xfrm>
        </p:grpSpPr>
        <p:pic>
          <p:nvPicPr>
            <p:cNvPr id="10011" name="image 10011"/>
            <p:cNvPicPr>
              <a:picLocks noChangeAspect="1"/>
            </p:cNvPicPr>
            <p:nvPr/>
          </p:nvPicPr>
          <p:blipFill>
            <a:blip r:embed="rId10011">
                </a:blip>
            <a:srcRect/>
            <a:stretch>
              <a:fillRect/>
            </a:stretch>
          </p:blipFill>
          <p:spPr>
            <a:xfrm rot="0" flipV="0" flipH="0">
              <a:off x="10629900" y="4267200"/>
              <a:ext cx="3009900" cy="2997200"/>
            </a:xfrm>
            <a:prstGeom prst="rect">
              <a:avLst/>
            </a:prstGeom>
          </p:spPr>
        </p:pic>
        <p:pic>
          <p:nvPicPr>
            <p:cNvPr id="10012" name="image 10012"/>
            <p:cNvPicPr>
              <a:picLocks noChangeAspect="1"/>
            </p:cNvPicPr>
            <p:nvPr/>
          </p:nvPicPr>
          <p:blipFill>
            <a:blip r:embed="rId10012">
              <a:alphaModFix amt="30196"/>
            </a:blip>
            <a:srcRect/>
            <a:stretch>
              <a:fillRect/>
            </a:stretch>
          </p:blipFill>
          <p:spPr>
            <a:xfrm rot="0" flipV="0" flipH="0">
              <a:off x="11188700" y="4813300"/>
              <a:ext cx="2349500" cy="2349500"/>
            </a:xfrm>
            <a:prstGeom prst="rect">
              <a:avLst/>
            </a:prstGeom>
          </p:spPr>
        </p:pic>
        <p:sp>
          <p:nvSpPr>
            <p:cNvPr id="10013" name="Object 10013"/>
            <p:cNvSpPr txBox="1"/>
            <p:nvPr/>
          </p:nvSpPr>
          <p:spPr>
            <a:xfrm>
              <a:off x="11142430" y="5588000"/>
              <a:ext cx="2324065" cy="635000"/>
            </a:xfrm>
            <a:prstGeom prst="rect">
              <a:avLst/>
            </a:prstGeom>
          </p:spPr>
          <p:txBody>
            <a:bodyPr vert="horz" anchor="t" rtlCol="0" anchorCtr="0">
              <a:noAutofit/>
            </a:bodyPr>
            <a:lstStyle/>
            <a:p>
              <a:pPr algn="ctr">
                <a:lnSpc>
                  <a:spcPct val="100000"/>
                </a:lnSpc>
              </a:pPr>
              <a:r>
                <a:rPr sz="4200" i="0" b="0" dirty="0" smtClean="0" lang="zh-CN">
                  <a:solidFill>
                    <a:srgbClr val="FFFFFF"/>
                  </a:solidFill>
                  <a:latin typeface="OPPOSans-B"/>
                  <a:ea typeface="OPPOSans-B"/>
                </a:rPr>
                <a:t>银行2</a:t>
              </a:r>
              <a:endParaRPr lang="zh-CN" altLang="en-US"/>
            </a:p>
          </p:txBody>
        </p:sp>
        <p:sp>
          <p:nvSpPr>
            <p:cNvPr id="10014" name="Object 10014"/>
            <p:cNvSpPr txBox="1"/>
            <p:nvPr/>
          </p:nvSpPr>
          <p:spPr>
            <a:xfrm>
              <a:off x="9868495" y="8100176"/>
              <a:ext cx="5473700" cy="914400"/>
            </a:xfrm>
            <a:prstGeom prst="rect">
              <a:avLst/>
            </a:prstGeom>
          </p:spPr>
          <p:txBody>
            <a:bodyPr vert="horz" anchor="t" rtlCol="0" anchorCtr="0">
              <a:noAutofit/>
            </a:bodyPr>
            <a:lstStyle/>
            <a:p>
              <a:pPr algn="just">
                <a:lnSpc>
                  <a:spcPct val="107500"/>
                </a:lnSpc>
              </a:pPr>
              <a:r>
                <a:rPr sz="2800" i="0" b="0" dirty="0" smtClean="0" lang="zh-CN">
                  <a:solidFill>
                    <a:srgbClr val="333333"/>
                  </a:solidFill>
                  <a:latin typeface="OPPOSans-R"/>
                  <a:ea typeface="OPPOSans-R"/>
                </a:rPr>
                <a:t>长期借贷业务为特色，以政策性房改金融和个人抵押贷款为标</a:t>
              </a:r>
              <a:endParaRPr lang="zh-CN" altLang="en-US" sz="2800"/>
            </a:p>
            <a:p>
              <a:pPr algn="just">
                <a:lnSpc>
                  <a:spcPct val="107500"/>
                </a:lnSpc>
              </a:pPr>
              <a:p>
                <a:pPr algn="just">
                  <a:br>
                    <a:rPr lang="en-US" altLang="zh-CN" dirty="0"/>
                  </a:br>
                </a:pPr>
                <a:endParaRPr lang="zh-CN" altLang="en-US" dirty="0" sz="2800"/>
              </a:p>
              <a:endParaRPr lang="zh-CN" altLang="en-US"/>
            </a:p>
          </p:txBody>
        </p:sp>
        <p:sp>
          <p:nvSpPr>
            <p:cNvPr id="10015" name="Object 10015"/>
            <p:cNvSpPr txBox="1"/>
            <p:nvPr/>
          </p:nvSpPr>
          <p:spPr>
            <a:xfrm>
              <a:off x="9868495" y="9651561"/>
              <a:ext cx="5473700" cy="457200"/>
            </a:xfrm>
            <a:prstGeom prst="rect">
              <a:avLst/>
            </a:prstGeom>
          </p:spPr>
          <p:txBody>
            <a:bodyPr vert="horz" anchor="t" rtlCol="0" anchorCtr="0">
              <a:noAutofit/>
            </a:bodyPr>
            <a:lstStyle/>
            <a:p>
              <a:pPr algn="just">
                <a:lnSpc>
                  <a:spcPct val="107500"/>
                </a:lnSpc>
              </a:pPr>
              <a:r>
                <a:rPr sz="2800" i="0" b="0" dirty="0" smtClean="0" lang="zh-CN">
                  <a:solidFill>
                    <a:srgbClr val="333333"/>
                  </a:solidFill>
                  <a:latin typeface="OPPOSans-B"/>
                  <a:ea typeface="OPPOSans-B"/>
                </a:rPr>
                <a:t>主要用户：</a:t>
              </a:r>
              <a:r>
                <a:rPr sz="2800" i="0" b="0" dirty="0" smtClean="0" lang="zh-CN">
                  <a:solidFill>
                    <a:srgbClr val="333333"/>
                  </a:solidFill>
                  <a:latin typeface="OPPOSans-R"/>
                  <a:ea typeface="OPPOSans-R"/>
                </a:rPr>
                <a:t>民营企业</a:t>
              </a:r>
              <a:endParaRPr lang="zh-CN" altLang="en-US"/>
            </a:p>
          </p:txBody>
        </p:sp>
      </p:grpSp>
      <p:grpSp>
        <p:nvGrpSpPr>
          <p:cNvPr id="10017" name="组合 10017"/>
          <p:cNvGrpSpPr/>
          <p:nvPr/>
        </p:nvGrpSpPr>
        <p:grpSpPr>
          <a:xfrm>
            <a:off x="16638587" y="4267200"/>
            <a:ext cx="5245100" cy="5917761"/>
            <a:chOff x="16638587" y="4267200"/>
            <a:chExt cx="5245100" cy="5917761"/>
          </a:xfrm>
        </p:grpSpPr>
        <p:pic>
          <p:nvPicPr>
            <p:cNvPr id="10018" name="image 10018"/>
            <p:cNvPicPr>
              <a:picLocks noChangeAspect="1"/>
            </p:cNvPicPr>
            <p:nvPr/>
          </p:nvPicPr>
          <p:blipFill>
            <a:blip r:embed="rId10018">
                </a:blip>
            <a:srcRect/>
            <a:stretch>
              <a:fillRect/>
            </a:stretch>
          </p:blipFill>
          <p:spPr>
            <a:xfrm rot="0" flipV="0" flipH="0">
              <a:off x="17284700" y="4267200"/>
              <a:ext cx="3009900" cy="2997200"/>
            </a:xfrm>
            <a:prstGeom prst="rect">
              <a:avLst/>
            </a:prstGeom>
          </p:spPr>
        </p:pic>
        <p:pic>
          <p:nvPicPr>
            <p:cNvPr id="10019" name="image 10019"/>
            <p:cNvPicPr>
              <a:picLocks noChangeAspect="1"/>
            </p:cNvPicPr>
            <p:nvPr/>
          </p:nvPicPr>
          <p:blipFill>
            <a:blip r:embed="rId10019">
              <a:alphaModFix amt="30196"/>
            </a:blip>
            <a:srcRect/>
            <a:stretch>
              <a:fillRect/>
            </a:stretch>
          </p:blipFill>
          <p:spPr>
            <a:xfrm rot="0" flipV="0" flipH="0">
              <a:off x="17856200" y="4813300"/>
              <a:ext cx="2349500" cy="2349500"/>
            </a:xfrm>
            <a:prstGeom prst="rect">
              <a:avLst/>
            </a:prstGeom>
          </p:spPr>
        </p:pic>
        <p:sp>
          <p:nvSpPr>
            <p:cNvPr id="10020" name="Object 10020"/>
            <p:cNvSpPr txBox="1"/>
            <p:nvPr/>
          </p:nvSpPr>
          <p:spPr>
            <a:xfrm>
              <a:off x="17708330" y="5626100"/>
              <a:ext cx="2391238" cy="635000"/>
            </a:xfrm>
            <a:prstGeom prst="rect">
              <a:avLst/>
            </a:prstGeom>
          </p:spPr>
          <p:txBody>
            <a:bodyPr vert="horz" anchor="t" rtlCol="0" anchorCtr="0">
              <a:noAutofit/>
            </a:bodyPr>
            <a:lstStyle/>
            <a:p>
              <a:pPr algn="ctr">
                <a:lnSpc>
                  <a:spcPct val="100000"/>
                </a:lnSpc>
              </a:pPr>
              <a:r>
                <a:rPr sz="4200" i="0" b="0" dirty="0" smtClean="0" lang="zh-CN">
                  <a:solidFill>
                    <a:srgbClr val="FFFFFF"/>
                  </a:solidFill>
                  <a:latin typeface="OPPOSans-B"/>
                  <a:ea typeface="OPPOSans-B"/>
                </a:rPr>
                <a:t>银行3</a:t>
              </a:r>
              <a:endParaRPr lang="zh-CN" altLang="en-US"/>
            </a:p>
          </p:txBody>
        </p:sp>
        <p:sp>
          <p:nvSpPr>
            <p:cNvPr id="10021" name="Object 10021"/>
            <p:cNvSpPr txBox="1"/>
            <p:nvPr/>
          </p:nvSpPr>
          <p:spPr>
            <a:xfrm>
              <a:off x="16536987" y="8100176"/>
              <a:ext cx="5499100" cy="914400"/>
            </a:xfrm>
            <a:prstGeom prst="rect">
              <a:avLst/>
            </a:prstGeom>
          </p:spPr>
          <p:txBody>
            <a:bodyPr vert="horz" anchor="t" rtlCol="0" anchorCtr="0">
              <a:noAutofit/>
            </a:bodyPr>
            <a:lstStyle/>
            <a:p>
              <a:pPr algn="just">
                <a:lnSpc>
                  <a:spcPct val="107500"/>
                </a:lnSpc>
              </a:pPr>
              <a:r>
                <a:rPr sz="2800" i="0" b="0" dirty="0" smtClean="0" lang="zh-CN">
                  <a:solidFill>
                    <a:srgbClr val="333333"/>
                  </a:solidFill>
                  <a:latin typeface="OPPOSans-R"/>
                  <a:ea typeface="OPPOSans-R"/>
                </a:rPr>
                <a:t>遍布基层网点最多、范围最广，主营农村信贷</a:t>
              </a:r>
              <a:endParaRPr lang="zh-CN" altLang="en-US" sz="2800"/>
            </a:p>
            <a:p>
              <a:pPr algn="just">
                <a:lnSpc>
                  <a:spcPct val="107500"/>
                </a:lnSpc>
              </a:pPr>
              <a:p>
                <a:pPr algn="just">
                  <a:br>
                    <a:rPr lang="en-US" altLang="zh-CN" dirty="0"/>
                  </a:br>
                </a:pPr>
                <a:endParaRPr lang="zh-CN" altLang="en-US" dirty="0" sz="2800"/>
              </a:p>
              <a:endParaRPr lang="zh-CN" altLang="en-US"/>
            </a:p>
          </p:txBody>
        </p:sp>
        <p:sp>
          <p:nvSpPr>
            <p:cNvPr id="10022" name="Object 10022"/>
            <p:cNvSpPr txBox="1"/>
            <p:nvPr/>
          </p:nvSpPr>
          <p:spPr>
            <a:xfrm>
              <a:off x="16536987" y="9651561"/>
              <a:ext cx="5499100" cy="457200"/>
            </a:xfrm>
            <a:prstGeom prst="rect">
              <a:avLst/>
            </a:prstGeom>
          </p:spPr>
          <p:txBody>
            <a:bodyPr vert="horz" anchor="t" rtlCol="0" anchorCtr="0">
              <a:noAutofit/>
            </a:bodyPr>
            <a:lstStyle/>
            <a:p>
              <a:pPr algn="just">
                <a:lnSpc>
                  <a:spcPct val="107500"/>
                </a:lnSpc>
              </a:pPr>
              <a:r>
                <a:rPr sz="2800" i="0" b="0" dirty="0" smtClean="0" lang="zh-CN">
                  <a:solidFill>
                    <a:srgbClr val="333333"/>
                  </a:solidFill>
                  <a:latin typeface="OPPOSans-B"/>
                  <a:ea typeface="OPPOSans-B"/>
                </a:rPr>
                <a:t>主要用户:</a:t>
              </a:r>
              <a:r>
                <a:rPr sz="2800" i="0" b="0" dirty="0" smtClean="0" lang="zh-CN">
                  <a:solidFill>
                    <a:srgbClr val="333333"/>
                  </a:solidFill>
                  <a:latin typeface="OPPOSans-R"/>
                  <a:ea typeface="OPPOSans-R"/>
                </a:rPr>
                <a:t>农村人口、城乡人口</a:t>
              </a: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1101" name="Object 1101"/>
          <p:cNvSpPr txBox="1"/>
          <p:nvPr/>
        </p:nvSpPr>
        <p:spPr>
          <a:xfrm>
            <a:off x="7909627" y="577488"/>
            <a:ext cx="8564741"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银行业务分类</a:t>
            </a:r>
            <a:endParaRPr lang="zh-CN" altLang="en-US"/>
          </a:p>
        </p:txBody>
      </p:sp>
      <p:sp>
        <p:nvSpPr>
          <p:cNvPr id="1102" name="Object 1102"/>
          <p:cNvSpPr txBox="1"/>
          <p:nvPr/>
        </p:nvSpPr>
        <p:spPr>
          <a:xfrm>
            <a:off x="7683106" y="1669688"/>
            <a:ext cx="9017787"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Banking classification</a:t>
            </a:r>
            <a:endParaRPr lang="zh-CN" altLang="en-US"/>
          </a:p>
        </p:txBody>
      </p:sp>
      <p:grpSp>
        <p:nvGrpSpPr>
          <p:cNvPr id="1103" name="组合 1103"/>
          <p:cNvGrpSpPr/>
          <p:nvPr/>
        </p:nvGrpSpPr>
        <p:grpSpPr>
          <a:xfrm>
            <a:off x="2717800" y="3606800"/>
            <a:ext cx="6184900" cy="6837930"/>
            <a:chOff x="2717800" y="3606800"/>
            <a:chExt cx="6184900" cy="6837930"/>
          </a:xfrm>
        </p:grpSpPr>
        <p:pic>
          <p:nvPicPr>
            <p:cNvPr id="1104" name="image 1104"/>
            <p:cNvPicPr>
              <a:picLocks noChangeAspect="1"/>
            </p:cNvPicPr>
            <p:nvPr/>
          </p:nvPicPr>
          <p:blipFill>
            <a:blip r:embed="rId1104">
                </a:blip>
            <a:srcRect/>
            <a:stretch>
              <a:fillRect/>
            </a:stretch>
          </p:blipFill>
          <p:spPr>
            <a:xfrm rot="0" flipV="0" flipH="0">
              <a:off x="2717800" y="3606800"/>
              <a:ext cx="6184900" cy="3810000"/>
            </a:xfrm>
            <a:prstGeom prst="rect">
              <a:avLst/>
            </a:prstGeom>
          </p:spPr>
        </p:pic>
        <p:pic>
          <p:nvPicPr>
            <p:cNvPr id="1105" name="image 1105"/>
            <p:cNvPicPr>
              <a:picLocks noChangeAspect="1"/>
            </p:cNvPicPr>
            <p:nvPr/>
          </p:nvPicPr>
          <p:blipFill>
            <a:blip r:embed="rId1105">
                </a:blip>
            <a:srcRect/>
            <a:stretch>
              <a:fillRect/>
            </a:stretch>
          </p:blipFill>
          <p:spPr>
            <a:xfrm rot="0" flipV="0" flipH="0">
              <a:off x="4051300" y="8191500"/>
              <a:ext cx="241300" cy="241300"/>
            </a:xfrm>
            <a:prstGeom prst="rect">
              <a:avLst/>
            </a:prstGeom>
          </p:spPr>
        </p:pic>
        <p:pic>
          <p:nvPicPr>
            <p:cNvPr id="1106" name="image 1106"/>
            <p:cNvPicPr>
              <a:picLocks noChangeAspect="1"/>
            </p:cNvPicPr>
            <p:nvPr/>
          </p:nvPicPr>
          <p:blipFill>
            <a:blip r:embed="rId1106">
                </a:blip>
            <a:srcRect/>
            <a:stretch>
              <a:fillRect/>
            </a:stretch>
          </p:blipFill>
          <p:spPr>
            <a:xfrm rot="0" flipV="0" flipH="0">
              <a:off x="4051300" y="9055100"/>
              <a:ext cx="241300" cy="241300"/>
            </a:xfrm>
            <a:prstGeom prst="rect">
              <a:avLst/>
            </a:prstGeom>
          </p:spPr>
        </p:pic>
        <p:pic>
          <p:nvPicPr>
            <p:cNvPr id="1107" name="image 1107"/>
            <p:cNvPicPr>
              <a:picLocks noChangeAspect="1"/>
            </p:cNvPicPr>
            <p:nvPr/>
          </p:nvPicPr>
          <p:blipFill>
            <a:blip r:embed="rId1107">
                </a:blip>
            <a:srcRect/>
            <a:stretch>
              <a:fillRect/>
            </a:stretch>
          </p:blipFill>
          <p:spPr>
            <a:xfrm rot="0" flipV="0" flipH="0">
              <a:off x="4051300" y="9918700"/>
              <a:ext cx="241300" cy="241300"/>
            </a:xfrm>
            <a:prstGeom prst="rect">
              <a:avLst/>
            </a:prstGeom>
          </p:spPr>
        </p:pic>
        <p:sp>
          <p:nvSpPr>
            <p:cNvPr id="1108" name="Object 1108"/>
            <p:cNvSpPr txBox="1"/>
            <p:nvPr/>
          </p:nvSpPr>
          <p:spPr>
            <a:xfrm>
              <a:off x="4417218" y="7853930"/>
              <a:ext cx="3011194" cy="2514600"/>
            </a:xfrm>
            <a:prstGeom prst="rect">
              <a:avLst/>
            </a:prstGeom>
          </p:spPr>
          <p:txBody>
            <a:bodyPr vert="horz" anchor="t" rtlCol="0" anchorCtr="0">
              <a:noAutofit/>
            </a:bodyPr>
            <a:lstStyle/>
            <a:p>
              <a:pPr algn="l">
                <a:lnSpc>
                  <a:spcPct val="166666"/>
                </a:lnSpc>
              </a:pPr>
              <a:r>
                <a:rPr sz="3300" i="0" b="0" dirty="0" smtClean="0" lang="zh-CN">
                  <a:solidFill>
                    <a:srgbClr val="333333"/>
                  </a:solidFill>
                  <a:latin typeface="OPPOSans-B"/>
                  <a:ea typeface="OPPOSans-B"/>
                </a:rPr>
                <a:t>贷款业务</a:t>
              </a:r>
              <a:endParaRPr lang="zh-CN" altLang="en-US" sz="3300"/>
            </a:p>
            <a:p>
              <a:pPr algn="l">
                <a:lnSpc>
                  <a:spcPct val="166666"/>
                </a:lnSpc>
              </a:pPr>
              <a:r>
                <a:rPr sz="3300" i="0" b="0" dirty="0" smtClean="0" lang="zh-CN">
                  <a:solidFill>
                    <a:srgbClr val="333333"/>
                  </a:solidFill>
                  <a:latin typeface="OPPOSans-B"/>
                  <a:ea typeface="OPPOSans-B"/>
                </a:rPr>
                <a:t>投资业务</a:t>
              </a:r>
              <a:endParaRPr lang="zh-CN" altLang="en-US" sz="3300"/>
            </a:p>
            <a:p>
              <a:pPr algn="l">
                <a:lnSpc>
                  <a:spcPct val="166666"/>
                </a:lnSpc>
              </a:pPr>
              <a:r>
                <a:rPr sz="3300" i="0" b="0" dirty="0" smtClean="0" lang="zh-CN">
                  <a:solidFill>
                    <a:srgbClr val="333333"/>
                  </a:solidFill>
                  <a:latin typeface="OPPOSans-B"/>
                  <a:ea typeface="OPPOSans-B"/>
                </a:rPr>
                <a:t>票据业务</a:t>
              </a:r>
              <a:endParaRPr lang="zh-CN" altLang="en-US"/>
            </a:p>
          </p:txBody>
        </p:sp>
        <p:sp>
          <p:nvSpPr>
            <p:cNvPr id="1109" name="Object 1109"/>
            <p:cNvSpPr txBox="1"/>
            <p:nvPr/>
          </p:nvSpPr>
          <p:spPr>
            <a:xfrm>
              <a:off x="3882024" y="5188334"/>
              <a:ext cx="3168459" cy="635000"/>
            </a:xfrm>
            <a:prstGeom prst="rect">
              <a:avLst/>
            </a:prstGeom>
          </p:spPr>
          <p:txBody>
            <a:bodyPr vert="horz" anchor="t" rtlCol="0" anchorCtr="0">
              <a:noAutofit/>
            </a:bodyPr>
            <a:lstStyle/>
            <a:p>
              <a:pPr algn="ctr">
                <a:lnSpc>
                  <a:spcPct val="100000"/>
                </a:lnSpc>
              </a:pPr>
              <a:r>
                <a:rPr sz="4200" i="0" b="0" dirty="0" smtClean="0" lang="zh-CN">
                  <a:solidFill>
                    <a:srgbClr val="333333"/>
                  </a:solidFill>
                  <a:latin typeface="OPPOSans-B"/>
                  <a:ea typeface="OPPOSans-B"/>
                </a:rPr>
                <a:t>资产业务</a:t>
              </a:r>
              <a:endParaRPr lang="zh-CN" altLang="en-US"/>
            </a:p>
          </p:txBody>
        </p:sp>
      </p:grpSp>
      <p:grpSp>
        <p:nvGrpSpPr>
          <p:cNvPr id="11010" name="组合 11010"/>
          <p:cNvGrpSpPr/>
          <p:nvPr/>
        </p:nvGrpSpPr>
        <p:grpSpPr>
          <a:xfrm>
            <a:off x="8851900" y="3606800"/>
            <a:ext cx="6184900" cy="7798839"/>
            <a:chOff x="8851900" y="3606800"/>
            <a:chExt cx="6184900" cy="7798839"/>
          </a:xfrm>
        </p:grpSpPr>
        <p:pic>
          <p:nvPicPr>
            <p:cNvPr id="11011" name="image 11011"/>
            <p:cNvPicPr>
              <a:picLocks noChangeAspect="1"/>
            </p:cNvPicPr>
            <p:nvPr/>
          </p:nvPicPr>
          <p:blipFill>
            <a:blip r:embed="rId11011">
                </a:blip>
            <a:srcRect/>
            <a:stretch>
              <a:fillRect/>
            </a:stretch>
          </p:blipFill>
          <p:spPr>
            <a:xfrm rot="0" flipV="0" flipH="0">
              <a:off x="8851900" y="3606800"/>
              <a:ext cx="6184900" cy="3810000"/>
            </a:xfrm>
            <a:prstGeom prst="rect">
              <a:avLst/>
            </a:prstGeom>
          </p:spPr>
        </p:pic>
        <p:pic>
          <p:nvPicPr>
            <p:cNvPr id="11012" name="image 11012"/>
            <p:cNvPicPr>
              <a:picLocks noChangeAspect="1"/>
            </p:cNvPicPr>
            <p:nvPr/>
          </p:nvPicPr>
          <p:blipFill>
            <a:blip r:embed="rId11012">
                </a:blip>
            <a:srcRect/>
            <a:stretch>
              <a:fillRect/>
            </a:stretch>
          </p:blipFill>
          <p:spPr>
            <a:xfrm rot="0" flipV="0" flipH="0">
              <a:off x="10452100" y="8191500"/>
              <a:ext cx="241300" cy="241300"/>
            </a:xfrm>
            <a:prstGeom prst="rect">
              <a:avLst/>
            </a:prstGeom>
          </p:spPr>
        </p:pic>
        <p:pic>
          <p:nvPicPr>
            <p:cNvPr id="11013" name="image 11013"/>
            <p:cNvPicPr>
              <a:picLocks noChangeAspect="1"/>
            </p:cNvPicPr>
            <p:nvPr/>
          </p:nvPicPr>
          <p:blipFill>
            <a:blip r:embed="rId11013">
                </a:blip>
            <a:srcRect/>
            <a:stretch>
              <a:fillRect/>
            </a:stretch>
          </p:blipFill>
          <p:spPr>
            <a:xfrm rot="0" flipV="0" flipH="0">
              <a:off x="10452100" y="11150600"/>
              <a:ext cx="241300" cy="241300"/>
            </a:xfrm>
            <a:prstGeom prst="rect">
              <a:avLst/>
            </a:prstGeom>
          </p:spPr>
        </p:pic>
        <p:sp>
          <p:nvSpPr>
            <p:cNvPr id="11014" name="Object 11014"/>
            <p:cNvSpPr txBox="1"/>
            <p:nvPr/>
          </p:nvSpPr>
          <p:spPr>
            <a:xfrm>
              <a:off x="10798968" y="7963939"/>
              <a:ext cx="3242138" cy="3365500"/>
            </a:xfrm>
            <a:prstGeom prst="rect">
              <a:avLst/>
            </a:prstGeom>
          </p:spPr>
          <p:txBody>
            <a:bodyPr vert="horz" anchor="t" rtlCol="0" anchorCtr="0">
              <a:noAutofit/>
            </a:bodyPr>
            <a:lstStyle/>
            <a:p>
              <a:pPr algn="l">
                <a:lnSpc>
                  <a:spcPct val="139166"/>
                </a:lnSpc>
              </a:pPr>
              <a:r>
                <a:rPr sz="3300" i="0" b="0" dirty="0" smtClean="0" lang="zh-CN">
                  <a:solidFill>
                    <a:srgbClr val="333333"/>
                  </a:solidFill>
                  <a:latin typeface="OPPOSans-B"/>
                  <a:ea typeface="OPPOSans-B"/>
                </a:rPr>
                <a:t>存款业务    </a:t>
              </a:r>
              <a:r>
                <a:rPr sz="3000" i="0" b="0" dirty="0" smtClean="0" lang="zh-CN">
                  <a:solidFill>
                    <a:srgbClr val="333333"/>
                  </a:solidFill>
                  <a:latin typeface="OPPOSans-B"/>
                  <a:ea typeface="OPPOSans-B"/>
                </a:rPr>
                <a:t>个人存款    对公存款    外币存款</a:t>
              </a:r>
              <a:r>
                <a:rPr sz="3300" i="0" b="0" dirty="0" smtClean="0" lang="zh-CN">
                  <a:solidFill>
                    <a:srgbClr val="333333"/>
                  </a:solidFill>
                  <a:latin typeface="OPPOSans-B"/>
                  <a:ea typeface="OPPOSans-B"/>
                </a:rPr>
                <a:t>借款业务</a:t>
              </a:r>
              <a:endParaRPr lang="zh-CN" altLang="en-US"/>
            </a:p>
          </p:txBody>
        </p:sp>
        <p:sp>
          <p:nvSpPr>
            <p:cNvPr id="11016" name="Object 11016"/>
            <p:cNvSpPr txBox="1"/>
            <p:nvPr/>
          </p:nvSpPr>
          <p:spPr>
            <a:xfrm>
              <a:off x="10264164" y="5192104"/>
              <a:ext cx="3049587" cy="635000"/>
            </a:xfrm>
            <a:prstGeom prst="rect">
              <a:avLst/>
            </a:prstGeom>
          </p:spPr>
          <p:txBody>
            <a:bodyPr vert="horz" anchor="t" rtlCol="0" anchorCtr="0">
              <a:noAutofit/>
            </a:bodyPr>
            <a:lstStyle/>
            <a:p>
              <a:pPr algn="ctr">
                <a:lnSpc>
                  <a:spcPct val="100000"/>
                </a:lnSpc>
              </a:pPr>
              <a:r>
                <a:rPr sz="4200" i="0" b="0" dirty="0" smtClean="0" lang="zh-CN">
                  <a:solidFill>
                    <a:srgbClr val="333333"/>
                  </a:solidFill>
                  <a:latin typeface="OPPOSans-B"/>
                  <a:ea typeface="OPPOSans-B"/>
                </a:rPr>
                <a:t>负债业务</a:t>
              </a:r>
              <a:endParaRPr lang="zh-CN" altLang="en-US"/>
            </a:p>
          </p:txBody>
        </p:sp>
      </p:grpSp>
      <p:grpSp>
        <p:nvGrpSpPr>
          <p:cNvPr id="11017" name="组合 11017"/>
          <p:cNvGrpSpPr/>
          <p:nvPr/>
        </p:nvGrpSpPr>
        <p:grpSpPr>
          <a:xfrm>
            <a:off x="14986000" y="3606800"/>
            <a:ext cx="6172200" cy="7673948"/>
            <a:chOff x="14986000" y="3606800"/>
            <a:chExt cx="6172200" cy="7673948"/>
          </a:xfrm>
        </p:grpSpPr>
        <p:pic>
          <p:nvPicPr>
            <p:cNvPr id="11018" name="image 11018"/>
            <p:cNvPicPr>
              <a:picLocks noChangeAspect="1"/>
            </p:cNvPicPr>
            <p:nvPr/>
          </p:nvPicPr>
          <p:blipFill>
            <a:blip r:embed="rId11018">
                </a:blip>
            <a:srcRect/>
            <a:stretch>
              <a:fillRect/>
            </a:stretch>
          </p:blipFill>
          <p:spPr>
            <a:xfrm rot="0" flipV="0" flipH="0">
              <a:off x="14986000" y="3606800"/>
              <a:ext cx="6172200" cy="3810000"/>
            </a:xfrm>
            <a:prstGeom prst="rect">
              <a:avLst/>
            </a:prstGeom>
          </p:spPr>
        </p:pic>
        <p:pic>
          <p:nvPicPr>
            <p:cNvPr id="11019" name="image 11019"/>
            <p:cNvPicPr>
              <a:picLocks noChangeAspect="1"/>
            </p:cNvPicPr>
            <p:nvPr/>
          </p:nvPicPr>
          <p:blipFill>
            <a:blip r:embed="rId11019">
                </a:blip>
            <a:srcRect/>
            <a:stretch>
              <a:fillRect/>
            </a:stretch>
          </p:blipFill>
          <p:spPr>
            <a:xfrm rot="0" flipV="0" flipH="0">
              <a:off x="17183100" y="8191500"/>
              <a:ext cx="241300" cy="241300"/>
            </a:xfrm>
            <a:prstGeom prst="rect">
              <a:avLst/>
            </a:prstGeom>
          </p:spPr>
        </p:pic>
        <p:pic>
          <p:nvPicPr>
            <p:cNvPr id="11020" name="image 11020"/>
            <p:cNvPicPr>
              <a:picLocks noChangeAspect="1"/>
            </p:cNvPicPr>
            <p:nvPr/>
          </p:nvPicPr>
          <p:blipFill>
            <a:blip r:embed="rId11020">
                </a:blip>
            <a:srcRect/>
            <a:stretch>
              <a:fillRect/>
            </a:stretch>
          </p:blipFill>
          <p:spPr>
            <a:xfrm rot="0" flipV="0" flipH="0">
              <a:off x="17183100" y="9029700"/>
              <a:ext cx="241300" cy="241300"/>
            </a:xfrm>
            <a:prstGeom prst="rect">
              <a:avLst/>
            </a:prstGeom>
          </p:spPr>
        </p:pic>
        <p:pic>
          <p:nvPicPr>
            <p:cNvPr id="11021" name="image 11021"/>
            <p:cNvPicPr>
              <a:picLocks noChangeAspect="1"/>
            </p:cNvPicPr>
            <p:nvPr/>
          </p:nvPicPr>
          <p:blipFill>
            <a:blip r:embed="rId11021">
                </a:blip>
            <a:srcRect/>
            <a:stretch>
              <a:fillRect/>
            </a:stretch>
          </p:blipFill>
          <p:spPr>
            <a:xfrm rot="0" flipV="0" flipH="0">
              <a:off x="17183100" y="9880600"/>
              <a:ext cx="241300" cy="241300"/>
            </a:xfrm>
            <a:prstGeom prst="rect">
              <a:avLst/>
            </a:prstGeom>
          </p:spPr>
        </p:pic>
        <p:pic>
          <p:nvPicPr>
            <p:cNvPr id="11022" name="image 11022"/>
            <p:cNvPicPr>
              <a:picLocks noChangeAspect="1"/>
            </p:cNvPicPr>
            <p:nvPr/>
          </p:nvPicPr>
          <p:blipFill>
            <a:blip r:embed="rId11022">
                </a:blip>
            <a:srcRect/>
            <a:stretch>
              <a:fillRect/>
            </a:stretch>
          </p:blipFill>
          <p:spPr>
            <a:xfrm rot="0" flipV="0" flipH="0">
              <a:off x="17183100" y="10718800"/>
              <a:ext cx="241300" cy="241300"/>
            </a:xfrm>
            <a:prstGeom prst="rect">
              <a:avLst/>
            </a:prstGeom>
          </p:spPr>
        </p:pic>
        <p:sp>
          <p:nvSpPr>
            <p:cNvPr id="11023" name="Object 11023"/>
            <p:cNvSpPr txBox="1"/>
            <p:nvPr/>
          </p:nvSpPr>
          <p:spPr>
            <a:xfrm>
              <a:off x="17525206" y="7851748"/>
              <a:ext cx="3369453" cy="3352800"/>
            </a:xfrm>
            <a:prstGeom prst="rect">
              <a:avLst/>
            </a:prstGeom>
          </p:spPr>
          <p:txBody>
            <a:bodyPr vert="horz" anchor="t" rtlCol="0" anchorCtr="0">
              <a:noAutofit/>
            </a:bodyPr>
            <a:lstStyle/>
            <a:p>
              <a:pPr algn="l">
                <a:lnSpc>
                  <a:spcPct val="166666"/>
                </a:lnSpc>
              </a:pPr>
              <a:r>
                <a:rPr sz="3300" i="0" b="0" dirty="0" smtClean="0" lang="zh-CN">
                  <a:solidFill>
                    <a:srgbClr val="333333"/>
                  </a:solidFill>
                  <a:latin typeface="OPPOSans-B"/>
                  <a:ea typeface="OPPOSans-B"/>
                </a:rPr>
                <a:t>结算</a:t>
              </a:r>
              <a:endParaRPr lang="zh-CN" altLang="en-US" sz="3300"/>
            </a:p>
            <a:p>
              <a:pPr algn="l">
                <a:lnSpc>
                  <a:spcPct val="166666"/>
                </a:lnSpc>
              </a:pPr>
              <a:r>
                <a:rPr sz="3300" i="0" b="0" dirty="0" smtClean="0" lang="zh-CN">
                  <a:solidFill>
                    <a:srgbClr val="333333"/>
                  </a:solidFill>
                  <a:latin typeface="OPPOSans-B"/>
                  <a:ea typeface="OPPOSans-B"/>
                </a:rPr>
                <a:t>代理</a:t>
              </a:r>
              <a:endParaRPr lang="zh-CN" altLang="en-US" sz="3300"/>
            </a:p>
            <a:p>
              <a:pPr algn="l">
                <a:lnSpc>
                  <a:spcPct val="166666"/>
                </a:lnSpc>
              </a:pPr>
              <a:r>
                <a:rPr sz="3300" i="0" b="0" dirty="0" smtClean="0" lang="zh-CN">
                  <a:solidFill>
                    <a:srgbClr val="333333"/>
                  </a:solidFill>
                  <a:latin typeface="OPPOSans-B"/>
                  <a:ea typeface="OPPOSans-B"/>
                </a:rPr>
                <a:t>担保</a:t>
              </a:r>
              <a:endParaRPr lang="zh-CN" altLang="en-US" sz="3300"/>
            </a:p>
            <a:p>
              <a:pPr algn="l">
                <a:lnSpc>
                  <a:spcPct val="166666"/>
                </a:lnSpc>
              </a:pPr>
              <a:r>
                <a:rPr sz="3300" i="0" b="0" dirty="0" smtClean="0" lang="zh-CN">
                  <a:solidFill>
                    <a:srgbClr val="333333"/>
                  </a:solidFill>
                  <a:latin typeface="OPPOSans-B"/>
                  <a:ea typeface="OPPOSans-B"/>
                </a:rPr>
                <a:t>金融创新</a:t>
              </a:r>
              <a:endParaRPr lang="zh-CN" altLang="en-US"/>
            </a:p>
          </p:txBody>
        </p:sp>
        <p:sp>
          <p:nvSpPr>
            <p:cNvPr id="11024" name="Object 11024"/>
            <p:cNvSpPr txBox="1"/>
            <p:nvPr/>
          </p:nvSpPr>
          <p:spPr>
            <a:xfrm>
              <a:off x="16435174" y="5188334"/>
              <a:ext cx="3035265" cy="635000"/>
            </a:xfrm>
            <a:prstGeom prst="rect">
              <a:avLst/>
            </a:prstGeom>
          </p:spPr>
          <p:txBody>
            <a:bodyPr vert="horz" anchor="t" rtlCol="0" anchorCtr="0">
              <a:noAutofit/>
            </a:bodyPr>
            <a:lstStyle/>
            <a:p>
              <a:pPr algn="ctr">
                <a:lnSpc>
                  <a:spcPct val="100000"/>
                </a:lnSpc>
              </a:pPr>
              <a:r>
                <a:rPr sz="4200" i="0" b="0" dirty="0" smtClean="0" lang="zh-CN">
                  <a:solidFill>
                    <a:srgbClr val="333333"/>
                  </a:solidFill>
                  <a:latin typeface="OPPOSans-B"/>
                  <a:ea typeface="OPPOSans-B"/>
                </a:rPr>
                <a:t>中间业务</a:t>
              </a: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1201" name="Object 1201"/>
          <p:cNvSpPr txBox="1"/>
          <p:nvPr/>
        </p:nvSpPr>
        <p:spPr>
          <a:xfrm>
            <a:off x="8952577" y="572408"/>
            <a:ext cx="6478834"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中间业务</a:t>
            </a:r>
            <a:endParaRPr lang="zh-CN" altLang="en-US"/>
          </a:p>
        </p:txBody>
      </p:sp>
      <p:sp>
        <p:nvSpPr>
          <p:cNvPr id="1202" name="Object 1202"/>
          <p:cNvSpPr txBox="1"/>
          <p:nvPr/>
        </p:nvSpPr>
        <p:spPr>
          <a:xfrm>
            <a:off x="8311257" y="1664608"/>
            <a:ext cx="8274942"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Intermediary business</a:t>
            </a:r>
            <a:endParaRPr lang="zh-CN" altLang="en-US"/>
          </a:p>
        </p:txBody>
      </p:sp>
      <p:grpSp>
        <p:nvGrpSpPr>
          <p:cNvPr id="1203" name="组合 1203"/>
          <p:cNvGrpSpPr/>
          <p:nvPr/>
        </p:nvGrpSpPr>
        <p:grpSpPr>
          <a:xfrm>
            <a:off x="7213600" y="4699000"/>
            <a:ext cx="5803900" cy="3860800"/>
            <a:chOff x="7213600" y="4699000"/>
            <a:chExt cx="5803900" cy="3860800"/>
          </a:xfrm>
        </p:grpSpPr>
        <p:pic>
          <p:nvPicPr>
            <p:cNvPr id="1204" name="image 1204"/>
            <p:cNvPicPr>
              <a:picLocks noChangeAspect="1"/>
            </p:cNvPicPr>
            <p:nvPr/>
          </p:nvPicPr>
          <p:blipFill>
            <a:blip r:embed="rId1204">
                </a:blip>
            <a:srcRect/>
            <a:stretch>
              <a:fillRect/>
            </a:stretch>
          </p:blipFill>
          <p:spPr>
            <a:xfrm rot="0" flipV="0" flipH="0">
              <a:off x="7213600" y="5562600"/>
              <a:ext cx="4000500" cy="2997200"/>
            </a:xfrm>
            <a:prstGeom prst="rect">
              <a:avLst/>
            </a:prstGeom>
          </p:spPr>
        </p:pic>
        <p:pic>
          <p:nvPicPr>
            <p:cNvPr id="1205" name="image 1205"/>
            <p:cNvPicPr>
              <a:picLocks noChangeAspect="1"/>
            </p:cNvPicPr>
            <p:nvPr/>
          </p:nvPicPr>
          <p:blipFill>
            <a:blip r:embed="rId1205">
                </a:blip>
            <a:srcRect/>
            <a:stretch>
              <a:fillRect/>
            </a:stretch>
          </p:blipFill>
          <p:spPr>
            <a:xfrm rot="0" flipV="0" flipH="0">
              <a:off x="7366000" y="4699000"/>
              <a:ext cx="5651500" cy="3670300"/>
            </a:xfrm>
            <a:prstGeom prst="rect">
              <a:avLst/>
            </a:prstGeom>
          </p:spPr>
        </p:pic>
        <p:pic>
          <p:nvPicPr>
            <p:cNvPr id="1206" name="image 1206"/>
            <p:cNvPicPr>
              <a:picLocks noChangeAspect="1"/>
            </p:cNvPicPr>
            <p:nvPr/>
          </p:nvPicPr>
          <p:blipFill>
            <a:blip r:embed="rId1206">
                </a:blip>
            <a:srcRect/>
            <a:stretch>
              <a:fillRect/>
            </a:stretch>
          </p:blipFill>
          <p:spPr>
            <a:xfrm rot="0" flipV="0" flipH="0">
              <a:off x="7366000" y="4711700"/>
              <a:ext cx="5524500" cy="3657600"/>
            </a:xfrm>
            <a:prstGeom prst="rect">
              <a:avLst/>
            </a:prstGeom>
          </p:spPr>
        </p:pic>
        <p:sp>
          <p:nvSpPr>
            <p:cNvPr id="1207" name="Object 1207"/>
            <p:cNvSpPr txBox="1"/>
            <p:nvPr/>
          </p:nvSpPr>
          <p:spPr>
            <a:xfrm>
              <a:off x="7775358" y="6131983"/>
              <a:ext cx="4154040" cy="635000"/>
            </a:xfrm>
            <a:prstGeom prst="rect">
              <a:avLst/>
            </a:prstGeom>
          </p:spPr>
          <p:txBody>
            <a:bodyPr vert="horz" anchor="t" rtlCol="0" anchorCtr="0">
              <a:noAutofit/>
            </a:bodyPr>
            <a:lstStyle/>
            <a:p>
              <a:pPr algn="l">
                <a:lnSpc>
                  <a:spcPct val="100000"/>
                </a:lnSpc>
              </a:pPr>
              <a:r>
                <a:rPr sz="4200" i="0" b="0" dirty="0" smtClean="0" lang="zh-CN">
                  <a:solidFill>
                    <a:srgbClr val="FFFFFF"/>
                  </a:solidFill>
                  <a:latin typeface="OPPOSans-B"/>
                  <a:ea typeface="OPPOSans-B"/>
                </a:rPr>
                <a:t>中间业务</a:t>
              </a:r>
              <a:endParaRPr lang="zh-CN" altLang="en-US"/>
            </a:p>
          </p:txBody>
        </p:sp>
      </p:grpSp>
      <p:grpSp>
        <p:nvGrpSpPr>
          <p:cNvPr id="1208" name="组合 1208"/>
          <p:cNvGrpSpPr/>
          <p:nvPr/>
        </p:nvGrpSpPr>
        <p:grpSpPr>
          <a:xfrm>
            <a:off x="10960100" y="5727700"/>
            <a:ext cx="5803900" cy="3822700"/>
            <a:chOff x="10960100" y="5727700"/>
            <a:chExt cx="5803900" cy="3822700"/>
          </a:xfrm>
        </p:grpSpPr>
        <p:pic>
          <p:nvPicPr>
            <p:cNvPr id="1209" name="image 1209"/>
            <p:cNvPicPr>
              <a:picLocks noChangeAspect="1"/>
            </p:cNvPicPr>
            <p:nvPr/>
          </p:nvPicPr>
          <p:blipFill>
            <a:blip r:embed="rId1209">
                </a:blip>
            <a:srcRect/>
            <a:stretch>
              <a:fillRect/>
            </a:stretch>
          </p:blipFill>
          <p:spPr>
            <a:xfrm rot="0" flipV="0" flipH="0">
              <a:off x="10960100" y="5892800"/>
              <a:ext cx="5626100" cy="3657600"/>
            </a:xfrm>
            <a:prstGeom prst="rect">
              <a:avLst/>
            </a:prstGeom>
          </p:spPr>
        </p:pic>
        <p:pic>
          <p:nvPicPr>
            <p:cNvPr id="12010" name="image 12010"/>
            <p:cNvPicPr>
              <a:picLocks noChangeAspect="1"/>
            </p:cNvPicPr>
            <p:nvPr/>
          </p:nvPicPr>
          <p:blipFill>
            <a:blip r:embed="rId12010">
                </a:blip>
            <a:srcRect/>
            <a:stretch>
              <a:fillRect/>
            </a:stretch>
          </p:blipFill>
          <p:spPr>
            <a:xfrm rot="0" flipV="0" flipH="0">
              <a:off x="11074400" y="5892800"/>
              <a:ext cx="5511800" cy="3657600"/>
            </a:xfrm>
            <a:prstGeom prst="rect">
              <a:avLst/>
            </a:prstGeom>
          </p:spPr>
        </p:pic>
        <p:pic>
          <p:nvPicPr>
            <p:cNvPr id="12011" name="image 12011"/>
            <p:cNvPicPr>
              <a:picLocks noChangeAspect="1"/>
            </p:cNvPicPr>
            <p:nvPr/>
          </p:nvPicPr>
          <p:blipFill>
            <a:blip r:embed="rId12011">
                </a:blip>
            <a:srcRect/>
            <a:stretch>
              <a:fillRect/>
            </a:stretch>
          </p:blipFill>
          <p:spPr>
            <a:xfrm rot="0" flipV="0" flipH="0">
              <a:off x="12776200" y="5727700"/>
              <a:ext cx="3987800" cy="2997200"/>
            </a:xfrm>
            <a:prstGeom prst="rect">
              <a:avLst/>
            </a:prstGeom>
          </p:spPr>
        </p:pic>
        <p:sp>
          <p:nvSpPr>
            <p:cNvPr id="12012" name="Object 12012"/>
            <p:cNvSpPr txBox="1"/>
            <p:nvPr/>
          </p:nvSpPr>
          <p:spPr>
            <a:xfrm>
              <a:off x="12347127" y="7313083"/>
              <a:ext cx="4391469" cy="635000"/>
            </a:xfrm>
            <a:prstGeom prst="rect">
              <a:avLst/>
            </a:prstGeom>
          </p:spPr>
          <p:txBody>
            <a:bodyPr vert="horz" anchor="t" rtlCol="0" anchorCtr="0">
              <a:noAutofit/>
            </a:bodyPr>
            <a:lstStyle/>
            <a:p>
              <a:pPr algn="l">
                <a:lnSpc>
                  <a:spcPct val="100000"/>
                </a:lnSpc>
              </a:pPr>
              <a:r>
                <a:rPr sz="4200" i="0" b="0" dirty="0" smtClean="0" lang="zh-CN">
                  <a:solidFill>
                    <a:srgbClr val="FFFFFF"/>
                  </a:solidFill>
                  <a:latin typeface="OPPOSans-B"/>
                  <a:ea typeface="OPPOSans-B"/>
                </a:rPr>
                <a:t>中间业务特点</a:t>
              </a:r>
              <a:endParaRPr lang="zh-CN" altLang="en-US"/>
            </a:p>
          </p:txBody>
        </p:sp>
      </p:grpSp>
      <p:grpSp>
        <p:nvGrpSpPr>
          <p:cNvPr id="12013" name="组合 12013"/>
          <p:cNvGrpSpPr/>
          <p:nvPr/>
        </p:nvGrpSpPr>
        <p:grpSpPr>
          <a:xfrm>
            <a:off x="3001764" y="4770897"/>
            <a:ext cx="3446025" cy="609600"/>
            <a:chOff x="3001764" y="4770897"/>
            <a:chExt cx="3446025" cy="609600"/>
          </a:xfrm>
        </p:grpSpPr>
        <p:sp>
          <p:nvSpPr>
            <p:cNvPr id="12014" name="Object 12014"/>
            <p:cNvSpPr txBox="1"/>
            <p:nvPr/>
          </p:nvSpPr>
          <p:spPr>
            <a:xfrm>
              <a:off x="2900164" y="4694697"/>
              <a:ext cx="1112911" cy="609600"/>
            </a:xfrm>
            <a:prstGeom prst="rect">
              <a:avLst/>
            </a:prstGeom>
          </p:spPr>
          <p:txBody>
            <a:bodyPr vert="horz" anchor="t" rtlCol="0" anchorCtr="0">
              <a:noAutofit/>
            </a:bodyPr>
            <a:lstStyle/>
            <a:p>
              <a:pPr algn="l">
                <a:lnSpc>
                  <a:spcPct val="100000"/>
                </a:lnSpc>
              </a:pPr>
              <a:r>
                <a:rPr sz="4000" i="0" b="0" dirty="0" smtClean="0" lang="zh-CN">
                  <a:solidFill>
                    <a:srgbClr val="3FA5BE"/>
                  </a:solidFill>
                  <a:latin typeface="OPPOSans-B"/>
                  <a:ea typeface="OPPOSans-B"/>
                </a:rPr>
                <a:t>01</a:t>
              </a:r>
              <a:endParaRPr lang="zh-CN" altLang="en-US"/>
            </a:p>
          </p:txBody>
        </p:sp>
        <p:sp>
          <p:nvSpPr>
            <p:cNvPr id="12015" name="Object 12015"/>
            <p:cNvSpPr txBox="1"/>
            <p:nvPr/>
          </p:nvSpPr>
          <p:spPr>
            <a:xfrm>
              <a:off x="4054871" y="4751633"/>
              <a:ext cx="2545317" cy="457200"/>
            </a:xfrm>
            <a:prstGeom prst="rect">
              <a:avLst/>
            </a:prstGeom>
          </p:spPr>
          <p:txBody>
            <a:bodyPr vert="horz" anchor="t" rtlCol="0" anchorCtr="0">
              <a:noAutofit/>
            </a:bodyPr>
            <a:lstStyle/>
            <a:p>
              <a:pPr algn="l">
                <a:lnSpc>
                  <a:spcPct val="100000"/>
                </a:lnSpc>
              </a:pPr>
              <a:r>
                <a:rPr sz="3000" i="0" b="1" dirty="0" smtClean="0" lang="zh-CN">
                  <a:solidFill>
                    <a:srgbClr val="333333"/>
                  </a:solidFill>
                  <a:latin typeface="OPPOSans-B"/>
                  <a:ea typeface="OPPOSans-B"/>
                </a:rPr>
                <a:t>代理基金</a:t>
              </a:r>
              <a:endParaRPr lang="zh-CN" altLang="en-US"/>
            </a:p>
          </p:txBody>
        </p:sp>
      </p:grpSp>
      <p:grpSp>
        <p:nvGrpSpPr>
          <p:cNvPr id="12016" name="组合 12016"/>
          <p:cNvGrpSpPr/>
          <p:nvPr/>
        </p:nvGrpSpPr>
        <p:grpSpPr>
          <a:xfrm>
            <a:off x="3001764" y="6205997"/>
            <a:ext cx="3446029" cy="609600"/>
            <a:chOff x="3001764" y="6205997"/>
            <a:chExt cx="3446029" cy="609600"/>
          </a:xfrm>
        </p:grpSpPr>
        <p:sp>
          <p:nvSpPr>
            <p:cNvPr id="12017" name="Object 12017"/>
            <p:cNvSpPr txBox="1"/>
            <p:nvPr/>
          </p:nvSpPr>
          <p:spPr>
            <a:xfrm>
              <a:off x="2900164" y="6129797"/>
              <a:ext cx="1112913" cy="609600"/>
            </a:xfrm>
            <a:prstGeom prst="rect">
              <a:avLst/>
            </a:prstGeom>
          </p:spPr>
          <p:txBody>
            <a:bodyPr vert="horz" anchor="t" rtlCol="0" anchorCtr="0">
              <a:noAutofit/>
            </a:bodyPr>
            <a:lstStyle/>
            <a:p>
              <a:pPr algn="l">
                <a:lnSpc>
                  <a:spcPct val="100000"/>
                </a:lnSpc>
              </a:pPr>
              <a:r>
                <a:rPr sz="4000" i="0" b="0" dirty="0" smtClean="0" lang="zh-CN">
                  <a:solidFill>
                    <a:srgbClr val="3FA5BE"/>
                  </a:solidFill>
                  <a:latin typeface="OPPOSans-B"/>
                  <a:ea typeface="OPPOSans-B"/>
                </a:rPr>
                <a:t>02</a:t>
              </a:r>
              <a:endParaRPr lang="zh-CN" altLang="en-US"/>
            </a:p>
          </p:txBody>
        </p:sp>
        <p:sp>
          <p:nvSpPr>
            <p:cNvPr id="12018" name="Object 12018"/>
            <p:cNvSpPr txBox="1"/>
            <p:nvPr/>
          </p:nvSpPr>
          <p:spPr>
            <a:xfrm>
              <a:off x="4054871" y="6212133"/>
              <a:ext cx="2545321" cy="457200"/>
            </a:xfrm>
            <a:prstGeom prst="rect">
              <a:avLst/>
            </a:prstGeom>
          </p:spPr>
          <p:txBody>
            <a:bodyPr vert="horz" anchor="t" rtlCol="0" anchorCtr="0">
              <a:noAutofit/>
            </a:bodyPr>
            <a:lstStyle/>
            <a:p>
              <a:pPr algn="l">
                <a:lnSpc>
                  <a:spcPct val="100000"/>
                </a:lnSpc>
              </a:pPr>
              <a:r>
                <a:rPr sz="3000" i="0" b="1" dirty="0" smtClean="0" lang="zh-CN">
                  <a:solidFill>
                    <a:srgbClr val="333333"/>
                  </a:solidFill>
                  <a:latin typeface="OPPOSans-B"/>
                  <a:ea typeface="OPPOSans-B"/>
                </a:rPr>
                <a:t>代理基金</a:t>
              </a:r>
              <a:endParaRPr lang="zh-CN" altLang="en-US"/>
            </a:p>
          </p:txBody>
        </p:sp>
      </p:grpSp>
      <p:grpSp>
        <p:nvGrpSpPr>
          <p:cNvPr id="12019" name="组合 12019"/>
          <p:cNvGrpSpPr/>
          <p:nvPr/>
        </p:nvGrpSpPr>
        <p:grpSpPr>
          <a:xfrm>
            <a:off x="3001764" y="7641097"/>
            <a:ext cx="3446029" cy="609600"/>
            <a:chOff x="3001764" y="7641097"/>
            <a:chExt cx="3446029" cy="609600"/>
          </a:xfrm>
        </p:grpSpPr>
        <p:sp>
          <p:nvSpPr>
            <p:cNvPr id="12020" name="Object 12020"/>
            <p:cNvSpPr txBox="1"/>
            <p:nvPr/>
          </p:nvSpPr>
          <p:spPr>
            <a:xfrm>
              <a:off x="2900164" y="7564897"/>
              <a:ext cx="1112913" cy="609600"/>
            </a:xfrm>
            <a:prstGeom prst="rect">
              <a:avLst/>
            </a:prstGeom>
          </p:spPr>
          <p:txBody>
            <a:bodyPr vert="horz" anchor="t" rtlCol="0" anchorCtr="0">
              <a:noAutofit/>
            </a:bodyPr>
            <a:lstStyle/>
            <a:p>
              <a:pPr algn="l">
                <a:lnSpc>
                  <a:spcPct val="100000"/>
                </a:lnSpc>
              </a:pPr>
              <a:r>
                <a:rPr sz="4000" i="0" b="0" dirty="0" smtClean="0" lang="zh-CN">
                  <a:solidFill>
                    <a:srgbClr val="3FA5BE"/>
                  </a:solidFill>
                  <a:latin typeface="OPPOSans-B"/>
                  <a:ea typeface="OPPOSans-B"/>
                </a:rPr>
                <a:t>03</a:t>
              </a:r>
              <a:endParaRPr lang="zh-CN" altLang="en-US"/>
            </a:p>
          </p:txBody>
        </p:sp>
        <p:sp>
          <p:nvSpPr>
            <p:cNvPr id="12021" name="Object 12021"/>
            <p:cNvSpPr txBox="1"/>
            <p:nvPr/>
          </p:nvSpPr>
          <p:spPr>
            <a:xfrm>
              <a:off x="4054871" y="7673030"/>
              <a:ext cx="2545321" cy="457200"/>
            </a:xfrm>
            <a:prstGeom prst="rect">
              <a:avLst/>
            </a:prstGeom>
          </p:spPr>
          <p:txBody>
            <a:bodyPr vert="horz" anchor="t" rtlCol="0" anchorCtr="0">
              <a:noAutofit/>
            </a:bodyPr>
            <a:lstStyle/>
            <a:p>
              <a:pPr algn="l">
                <a:lnSpc>
                  <a:spcPct val="100000"/>
                </a:lnSpc>
              </a:pPr>
              <a:r>
                <a:rPr sz="3000" i="0" b="1" dirty="0" smtClean="0" lang="zh-CN">
                  <a:solidFill>
                    <a:srgbClr val="333333"/>
                  </a:solidFill>
                  <a:latin typeface="OPPOSans-B"/>
                  <a:ea typeface="OPPOSans-B"/>
                </a:rPr>
                <a:t>代理证券</a:t>
              </a:r>
              <a:endParaRPr lang="zh-CN" altLang="en-US"/>
            </a:p>
          </p:txBody>
        </p:sp>
      </p:grpSp>
      <p:grpSp>
        <p:nvGrpSpPr>
          <p:cNvPr id="12022" name="组合 12022"/>
          <p:cNvGrpSpPr/>
          <p:nvPr/>
        </p:nvGrpSpPr>
        <p:grpSpPr>
          <a:xfrm>
            <a:off x="3001764" y="9076197"/>
            <a:ext cx="3446030" cy="609600"/>
            <a:chOff x="3001764" y="9076197"/>
            <a:chExt cx="3446030" cy="609600"/>
          </a:xfrm>
        </p:grpSpPr>
        <p:sp>
          <p:nvSpPr>
            <p:cNvPr id="12023" name="Object 12023"/>
            <p:cNvSpPr txBox="1"/>
            <p:nvPr/>
          </p:nvSpPr>
          <p:spPr>
            <a:xfrm>
              <a:off x="2900164" y="8999997"/>
              <a:ext cx="1112913" cy="609600"/>
            </a:xfrm>
            <a:prstGeom prst="rect">
              <a:avLst/>
            </a:prstGeom>
          </p:spPr>
          <p:txBody>
            <a:bodyPr vert="horz" anchor="t" rtlCol="0" anchorCtr="0">
              <a:noAutofit/>
            </a:bodyPr>
            <a:lstStyle/>
            <a:p>
              <a:pPr algn="l">
                <a:lnSpc>
                  <a:spcPct val="100000"/>
                </a:lnSpc>
              </a:pPr>
              <a:r>
                <a:rPr sz="4000" i="0" b="0" dirty="0" smtClean="0" lang="zh-CN">
                  <a:solidFill>
                    <a:srgbClr val="3FA5BE"/>
                  </a:solidFill>
                  <a:latin typeface="OPPOSans-B"/>
                  <a:ea typeface="OPPOSans-B"/>
                </a:rPr>
                <a:t>04</a:t>
              </a:r>
              <a:endParaRPr lang="zh-CN" altLang="en-US"/>
            </a:p>
          </p:txBody>
        </p:sp>
        <p:sp>
          <p:nvSpPr>
            <p:cNvPr id="12024" name="Object 12024"/>
            <p:cNvSpPr txBox="1"/>
            <p:nvPr/>
          </p:nvSpPr>
          <p:spPr>
            <a:xfrm>
              <a:off x="4035226" y="9136903"/>
              <a:ext cx="2564968" cy="457200"/>
            </a:xfrm>
            <a:prstGeom prst="rect">
              <a:avLst/>
            </a:prstGeom>
          </p:spPr>
          <p:txBody>
            <a:bodyPr vert="horz" anchor="t" rtlCol="0" anchorCtr="0">
              <a:noAutofit/>
            </a:bodyPr>
            <a:lstStyle/>
            <a:p>
              <a:pPr algn="l">
                <a:lnSpc>
                  <a:spcPct val="100000"/>
                </a:lnSpc>
              </a:pPr>
              <a:r>
                <a:rPr sz="3000" i="0" b="1" dirty="0" smtClean="0" lang="zh-CN">
                  <a:solidFill>
                    <a:srgbClr val="333333"/>
                  </a:solidFill>
                  <a:latin typeface="OPPOSans-B"/>
                  <a:ea typeface="OPPOSans-B"/>
                </a:rPr>
                <a:t>其他业务</a:t>
              </a:r>
              <a:endParaRPr lang="zh-CN" altLang="en-US"/>
            </a:p>
          </p:txBody>
        </p:sp>
      </p:grpSp>
      <p:grpSp>
        <p:nvGrpSpPr>
          <p:cNvPr id="12025" name="组合 12025"/>
          <p:cNvGrpSpPr/>
          <p:nvPr/>
        </p:nvGrpSpPr>
        <p:grpSpPr>
          <a:xfrm>
            <a:off x="17873464" y="5179216"/>
            <a:ext cx="4132262" cy="1066800"/>
            <a:chOff x="17873464" y="5179216"/>
            <a:chExt cx="4132262" cy="1066800"/>
          </a:xfrm>
        </p:grpSpPr>
        <p:sp>
          <p:nvSpPr>
            <p:cNvPr id="12026" name="Object 12026"/>
            <p:cNvSpPr txBox="1"/>
            <p:nvPr/>
          </p:nvSpPr>
          <p:spPr>
            <a:xfrm>
              <a:off x="17771864" y="5304297"/>
              <a:ext cx="1126269" cy="609600"/>
            </a:xfrm>
            <a:prstGeom prst="rect">
              <a:avLst/>
            </a:prstGeom>
          </p:spPr>
          <p:txBody>
            <a:bodyPr vert="horz" anchor="t" rtlCol="0" anchorCtr="0">
              <a:noAutofit/>
            </a:bodyPr>
            <a:lstStyle/>
            <a:p>
              <a:pPr algn="l">
                <a:lnSpc>
                  <a:spcPct val="100000"/>
                </a:lnSpc>
              </a:pPr>
              <a:r>
                <a:rPr sz="4000" i="0" b="0" dirty="0" smtClean="0" lang="zh-CN">
                  <a:solidFill>
                    <a:srgbClr val="376AAB"/>
                  </a:solidFill>
                  <a:latin typeface="OPPOSans-B"/>
                  <a:ea typeface="OPPOSans-B"/>
                </a:rPr>
                <a:t>01</a:t>
              </a:r>
              <a:endParaRPr lang="zh-CN" altLang="en-US"/>
            </a:p>
          </p:txBody>
        </p:sp>
        <p:sp>
          <p:nvSpPr>
            <p:cNvPr id="12027" name="Object 12027"/>
            <p:cNvSpPr txBox="1"/>
            <p:nvPr/>
          </p:nvSpPr>
          <p:spPr>
            <a:xfrm>
              <a:off x="18754526" y="5103016"/>
              <a:ext cx="3403600" cy="1066800"/>
            </a:xfrm>
            <a:prstGeom prst="rect">
              <a:avLst/>
            </a:prstGeom>
          </p:spPr>
          <p:txBody>
            <a:bodyPr vert="horz" anchor="t" rtlCol="0" anchorCtr="0">
              <a:noAutofit/>
            </a:bodyPr>
            <a:lstStyle/>
            <a:p>
              <a:pPr algn="l">
                <a:lnSpc>
                  <a:spcPct val="116666"/>
                </a:lnSpc>
              </a:pPr>
              <a:r>
                <a:rPr sz="3000" i="0" b="1" dirty="0" smtClean="0" lang="zh-CN">
                  <a:solidFill>
                    <a:srgbClr val="333333"/>
                  </a:solidFill>
                  <a:latin typeface="OPPOSans-B"/>
                  <a:ea typeface="OPPOSans-B"/>
                </a:rPr>
                <a:t>一般不动用银行自由基金</a:t>
              </a:r>
              <a:endParaRPr lang="zh-CN" altLang="en-US"/>
            </a:p>
          </p:txBody>
        </p:sp>
      </p:grpSp>
      <p:grpSp>
        <p:nvGrpSpPr>
          <p:cNvPr id="12028" name="组合 12028"/>
          <p:cNvGrpSpPr/>
          <p:nvPr/>
        </p:nvGrpSpPr>
        <p:grpSpPr>
          <a:xfrm>
            <a:off x="17822664" y="6933007"/>
            <a:ext cx="4187031" cy="1066800"/>
            <a:chOff x="17822664" y="6933007"/>
            <a:chExt cx="4187031" cy="1066800"/>
          </a:xfrm>
        </p:grpSpPr>
        <p:sp>
          <p:nvSpPr>
            <p:cNvPr id="12029" name="Object 12029"/>
            <p:cNvSpPr txBox="1"/>
            <p:nvPr/>
          </p:nvSpPr>
          <p:spPr>
            <a:xfrm>
              <a:off x="17721064" y="6967997"/>
              <a:ext cx="1177074" cy="609600"/>
            </a:xfrm>
            <a:prstGeom prst="rect">
              <a:avLst/>
            </a:prstGeom>
          </p:spPr>
          <p:txBody>
            <a:bodyPr vert="horz" anchor="t" rtlCol="0" anchorCtr="0">
              <a:noAutofit/>
            </a:bodyPr>
            <a:lstStyle/>
            <a:p>
              <a:pPr algn="l">
                <a:lnSpc>
                  <a:spcPct val="100000"/>
                </a:lnSpc>
              </a:pPr>
              <a:r>
                <a:rPr sz="4000" i="0" b="0" dirty="0" smtClean="0" lang="zh-CN">
                  <a:solidFill>
                    <a:srgbClr val="376AAB"/>
                  </a:solidFill>
                  <a:latin typeface="OPPOSans-B"/>
                  <a:ea typeface="OPPOSans-B"/>
                </a:rPr>
                <a:t>02</a:t>
              </a:r>
              <a:endParaRPr lang="zh-CN" altLang="en-US"/>
            </a:p>
          </p:txBody>
        </p:sp>
        <p:sp>
          <p:nvSpPr>
            <p:cNvPr id="12030" name="Object 12030"/>
            <p:cNvSpPr txBox="1"/>
            <p:nvPr/>
          </p:nvSpPr>
          <p:spPr>
            <a:xfrm>
              <a:off x="18758495" y="6856807"/>
              <a:ext cx="3403600" cy="1066800"/>
            </a:xfrm>
            <a:prstGeom prst="rect">
              <a:avLst/>
            </a:prstGeom>
          </p:spPr>
          <p:txBody>
            <a:bodyPr vert="horz" anchor="t" rtlCol="0" anchorCtr="0">
              <a:noAutofit/>
            </a:bodyPr>
            <a:lstStyle/>
            <a:p>
              <a:pPr algn="l">
                <a:lnSpc>
                  <a:spcPct val="116666"/>
                </a:lnSpc>
              </a:pPr>
              <a:r>
                <a:rPr sz="3000" i="0" b="1" dirty="0" smtClean="0" lang="zh-CN">
                  <a:solidFill>
                    <a:srgbClr val="333333"/>
                  </a:solidFill>
                  <a:latin typeface="OPPOSans-B"/>
                  <a:ea typeface="OPPOSans-B"/>
                </a:rPr>
                <a:t>主要依靠银行自身信誉服务</a:t>
              </a:r>
              <a:endParaRPr lang="zh-CN" altLang="en-US"/>
            </a:p>
          </p:txBody>
        </p:sp>
      </p:grpSp>
      <p:grpSp>
        <p:nvGrpSpPr>
          <p:cNvPr id="12031" name="组合 12031"/>
          <p:cNvGrpSpPr/>
          <p:nvPr/>
        </p:nvGrpSpPr>
        <p:grpSpPr>
          <a:xfrm>
            <a:off x="17822664" y="8783833"/>
            <a:ext cx="4188420" cy="1066800"/>
            <a:chOff x="17822664" y="8783833"/>
            <a:chExt cx="4188420" cy="1066800"/>
          </a:xfrm>
        </p:grpSpPr>
        <p:sp>
          <p:nvSpPr>
            <p:cNvPr id="12032" name="Object 12032"/>
            <p:cNvSpPr txBox="1"/>
            <p:nvPr/>
          </p:nvSpPr>
          <p:spPr>
            <a:xfrm>
              <a:off x="17721064" y="8796797"/>
              <a:ext cx="1177074" cy="609600"/>
            </a:xfrm>
            <a:prstGeom prst="rect">
              <a:avLst/>
            </a:prstGeom>
          </p:spPr>
          <p:txBody>
            <a:bodyPr vert="horz" anchor="t" rtlCol="0" anchorCtr="0">
              <a:noAutofit/>
            </a:bodyPr>
            <a:lstStyle/>
            <a:p>
              <a:pPr algn="l">
                <a:lnSpc>
                  <a:spcPct val="100000"/>
                </a:lnSpc>
              </a:pPr>
              <a:r>
                <a:rPr sz="4000" i="0" b="0" dirty="0" smtClean="0" lang="zh-CN">
                  <a:solidFill>
                    <a:srgbClr val="376AAB"/>
                  </a:solidFill>
                  <a:latin typeface="OPPOSans-B"/>
                  <a:ea typeface="OPPOSans-B"/>
                </a:rPr>
                <a:t>03</a:t>
              </a:r>
              <a:endParaRPr lang="zh-CN" altLang="en-US"/>
            </a:p>
          </p:txBody>
        </p:sp>
        <p:sp>
          <p:nvSpPr>
            <p:cNvPr id="12033" name="Object 12033"/>
            <p:cNvSpPr txBox="1"/>
            <p:nvPr/>
          </p:nvSpPr>
          <p:spPr>
            <a:xfrm>
              <a:off x="18759884" y="8707633"/>
              <a:ext cx="3403600" cy="1066800"/>
            </a:xfrm>
            <a:prstGeom prst="rect">
              <a:avLst/>
            </a:prstGeom>
          </p:spPr>
          <p:txBody>
            <a:bodyPr vert="horz" anchor="t" rtlCol="0" anchorCtr="0">
              <a:noAutofit/>
            </a:bodyPr>
            <a:lstStyle/>
            <a:p>
              <a:pPr algn="l">
                <a:lnSpc>
                  <a:spcPct val="116666"/>
                </a:lnSpc>
              </a:pPr>
              <a:r>
                <a:rPr sz="3000" i="0" b="1" dirty="0" smtClean="0" lang="zh-CN">
                  <a:solidFill>
                    <a:srgbClr val="333333"/>
                  </a:solidFill>
                  <a:latin typeface="OPPOSans-B"/>
                  <a:ea typeface="OPPOSans-B"/>
                </a:rPr>
                <a:t>和科技发展有密切联系</a:t>
              </a: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1301" name="Object 1301"/>
          <p:cNvSpPr txBox="1"/>
          <p:nvPr/>
        </p:nvSpPr>
        <p:spPr>
          <a:xfrm>
            <a:off x="7906088" y="568359"/>
            <a:ext cx="8571829"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对公和对私</a:t>
            </a:r>
            <a:endParaRPr lang="zh-CN" altLang="en-US"/>
          </a:p>
        </p:txBody>
      </p:sp>
      <p:sp>
        <p:nvSpPr>
          <p:cNvPr id="1302" name="Object 1302"/>
          <p:cNvSpPr txBox="1"/>
          <p:nvPr/>
        </p:nvSpPr>
        <p:spPr>
          <a:xfrm>
            <a:off x="8632283" y="1679638"/>
            <a:ext cx="7119437"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Public versus private</a:t>
            </a:r>
            <a:endParaRPr lang="zh-CN" altLang="en-US"/>
          </a:p>
        </p:txBody>
      </p:sp>
      <p:grpSp>
        <p:nvGrpSpPr>
          <p:cNvPr id="1303" name="组合 1303"/>
          <p:cNvGrpSpPr/>
          <p:nvPr/>
        </p:nvGrpSpPr>
        <p:grpSpPr>
          <a:xfrm>
            <a:off x="3365500" y="4067024"/>
            <a:ext cx="3239992" cy="6705600"/>
            <a:chOff x="3365500" y="4067024"/>
            <a:chExt cx="3239992" cy="6705600"/>
          </a:xfrm>
        </p:grpSpPr>
        <p:pic>
          <p:nvPicPr>
            <p:cNvPr id="1304" name="image 1304"/>
            <p:cNvPicPr>
              <a:picLocks noChangeAspect="1"/>
            </p:cNvPicPr>
            <p:nvPr/>
          </p:nvPicPr>
          <p:blipFill>
            <a:blip r:embed="rId1304">
                </a:blip>
            <a:srcRect/>
            <a:stretch>
              <a:fillRect/>
            </a:stretch>
          </p:blipFill>
          <p:spPr>
            <a:xfrm rot="0" flipV="0" flipH="0">
              <a:off x="3365500" y="4381500"/>
              <a:ext cx="215900" cy="215900"/>
            </a:xfrm>
            <a:prstGeom prst="rect">
              <a:avLst/>
            </a:prstGeom>
          </p:spPr>
        </p:pic>
        <p:pic>
          <p:nvPicPr>
            <p:cNvPr id="1305" name="image 1305"/>
            <p:cNvPicPr>
              <a:picLocks noChangeAspect="1"/>
            </p:cNvPicPr>
            <p:nvPr/>
          </p:nvPicPr>
          <p:blipFill>
            <a:blip r:embed="rId1305">
                </a:blip>
            <a:srcRect/>
            <a:stretch>
              <a:fillRect/>
            </a:stretch>
          </p:blipFill>
          <p:spPr>
            <a:xfrm rot="0" flipV="0" flipH="0">
              <a:off x="3365500" y="5219700"/>
              <a:ext cx="215900" cy="215900"/>
            </a:xfrm>
            <a:prstGeom prst="rect">
              <a:avLst/>
            </a:prstGeom>
          </p:spPr>
        </p:pic>
        <p:pic>
          <p:nvPicPr>
            <p:cNvPr id="1306" name="image 1306"/>
            <p:cNvPicPr>
              <a:picLocks noChangeAspect="1"/>
            </p:cNvPicPr>
            <p:nvPr/>
          </p:nvPicPr>
          <p:blipFill>
            <a:blip r:embed="rId1306">
                </a:blip>
            <a:srcRect/>
            <a:stretch>
              <a:fillRect/>
            </a:stretch>
          </p:blipFill>
          <p:spPr>
            <a:xfrm rot="0" flipV="0" flipH="0">
              <a:off x="3365500" y="6057900"/>
              <a:ext cx="215900" cy="215900"/>
            </a:xfrm>
            <a:prstGeom prst="rect">
              <a:avLst/>
            </a:prstGeom>
          </p:spPr>
        </p:pic>
        <p:pic>
          <p:nvPicPr>
            <p:cNvPr id="1307" name="image 1307"/>
            <p:cNvPicPr>
              <a:picLocks noChangeAspect="1"/>
            </p:cNvPicPr>
            <p:nvPr/>
          </p:nvPicPr>
          <p:blipFill>
            <a:blip r:embed="rId1307">
                </a:blip>
            <a:srcRect/>
            <a:stretch>
              <a:fillRect/>
            </a:stretch>
          </p:blipFill>
          <p:spPr>
            <a:xfrm rot="0" flipV="0" flipH="0">
              <a:off x="3365500" y="6896100"/>
              <a:ext cx="215900" cy="215900"/>
            </a:xfrm>
            <a:prstGeom prst="rect">
              <a:avLst/>
            </a:prstGeom>
          </p:spPr>
        </p:pic>
        <p:pic>
          <p:nvPicPr>
            <p:cNvPr id="1308" name="image 1308"/>
            <p:cNvPicPr>
              <a:picLocks noChangeAspect="1"/>
            </p:cNvPicPr>
            <p:nvPr/>
          </p:nvPicPr>
          <p:blipFill>
            <a:blip r:embed="rId1308">
                </a:blip>
            <a:srcRect/>
            <a:stretch>
              <a:fillRect/>
            </a:stretch>
          </p:blipFill>
          <p:spPr>
            <a:xfrm rot="0" flipV="0" flipH="0">
              <a:off x="3365500" y="7721600"/>
              <a:ext cx="215900" cy="215900"/>
            </a:xfrm>
            <a:prstGeom prst="rect">
              <a:avLst/>
            </a:prstGeom>
          </p:spPr>
        </p:pic>
        <p:pic>
          <p:nvPicPr>
            <p:cNvPr id="1309" name="image 1309"/>
            <p:cNvPicPr>
              <a:picLocks noChangeAspect="1"/>
            </p:cNvPicPr>
            <p:nvPr/>
          </p:nvPicPr>
          <p:blipFill>
            <a:blip r:embed="rId1309">
                </a:blip>
            <a:srcRect/>
            <a:stretch>
              <a:fillRect/>
            </a:stretch>
          </p:blipFill>
          <p:spPr>
            <a:xfrm rot="0" flipV="0" flipH="0">
              <a:off x="3365500" y="8559800"/>
              <a:ext cx="215900" cy="215900"/>
            </a:xfrm>
            <a:prstGeom prst="rect">
              <a:avLst/>
            </a:prstGeom>
          </p:spPr>
        </p:pic>
        <p:pic>
          <p:nvPicPr>
            <p:cNvPr id="13010" name="image 13010"/>
            <p:cNvPicPr>
              <a:picLocks noChangeAspect="1"/>
            </p:cNvPicPr>
            <p:nvPr/>
          </p:nvPicPr>
          <p:blipFill>
            <a:blip r:embed="rId13010">
                </a:blip>
            <a:srcRect/>
            <a:stretch>
              <a:fillRect/>
            </a:stretch>
          </p:blipFill>
          <p:spPr>
            <a:xfrm rot="0" flipV="0" flipH="0">
              <a:off x="3365500" y="9398000"/>
              <a:ext cx="215900" cy="215900"/>
            </a:xfrm>
            <a:prstGeom prst="rect">
              <a:avLst/>
            </a:prstGeom>
          </p:spPr>
        </p:pic>
        <p:pic>
          <p:nvPicPr>
            <p:cNvPr id="13011" name="image 13011"/>
            <p:cNvPicPr>
              <a:picLocks noChangeAspect="1"/>
            </p:cNvPicPr>
            <p:nvPr/>
          </p:nvPicPr>
          <p:blipFill>
            <a:blip r:embed="rId13011">
                </a:blip>
            <a:srcRect/>
            <a:stretch>
              <a:fillRect/>
            </a:stretch>
          </p:blipFill>
          <p:spPr>
            <a:xfrm rot="0" flipV="0" flipH="0">
              <a:off x="3365500" y="10236200"/>
              <a:ext cx="215900" cy="215900"/>
            </a:xfrm>
            <a:prstGeom prst="rect">
              <a:avLst/>
            </a:prstGeom>
          </p:spPr>
        </p:pic>
        <p:sp>
          <p:nvSpPr>
            <p:cNvPr id="13012" name="Object 13012"/>
            <p:cNvSpPr txBox="1"/>
            <p:nvPr/>
          </p:nvSpPr>
          <p:spPr>
            <a:xfrm>
              <a:off x="3802062" y="3990824"/>
              <a:ext cx="2955829" cy="6705600"/>
            </a:xfrm>
            <a:prstGeom prst="rect">
              <a:avLst/>
            </a:prstGeom>
          </p:spPr>
          <p:txBody>
            <a:bodyPr vert="horz" anchor="t" rtlCol="0" anchorCtr="0">
              <a:noAutofit/>
            </a:bodyPr>
            <a:lstStyle/>
            <a:p>
              <a:pPr algn="l">
                <a:lnSpc>
                  <a:spcPct val="183333"/>
                </a:lnSpc>
              </a:pPr>
              <a:r>
                <a:rPr sz="3000" i="0" b="1" dirty="0" smtClean="0" lang="zh-CN">
                  <a:solidFill>
                    <a:srgbClr val="000000"/>
                  </a:solidFill>
                  <a:latin typeface="OPPOSans-B"/>
                  <a:ea typeface="OPPOSans-B"/>
                </a:rPr>
                <a:t>对公存款</a:t>
              </a:r>
              <a:endParaRPr lang="zh-CN" altLang="en-US" sz="3000"/>
            </a:p>
            <a:p>
              <a:pPr algn="l">
                <a:lnSpc>
                  <a:spcPct val="183333"/>
                </a:lnSpc>
              </a:pPr>
              <a:r>
                <a:rPr sz="3000" i="0" b="1" dirty="0" smtClean="0" lang="zh-CN">
                  <a:solidFill>
                    <a:srgbClr val="000000"/>
                  </a:solidFill>
                  <a:latin typeface="OPPOSans-B"/>
                  <a:ea typeface="OPPOSans-B"/>
                </a:rPr>
                <a:t>融资业务</a:t>
              </a:r>
              <a:endParaRPr lang="zh-CN" altLang="en-US" sz="3000"/>
            </a:p>
            <a:p>
              <a:pPr algn="l">
                <a:lnSpc>
                  <a:spcPct val="183333"/>
                </a:lnSpc>
              </a:pPr>
              <a:r>
                <a:rPr sz="3000" i="0" b="1" dirty="0" smtClean="0" lang="zh-CN">
                  <a:solidFill>
                    <a:srgbClr val="000000"/>
                  </a:solidFill>
                  <a:latin typeface="OPPOSans-B"/>
                  <a:ea typeface="OPPOSans-B"/>
                </a:rPr>
                <a:t>票据业务</a:t>
              </a:r>
              <a:endParaRPr lang="zh-CN" altLang="en-US" sz="3000"/>
            </a:p>
            <a:p>
              <a:pPr algn="l">
                <a:lnSpc>
                  <a:spcPct val="183333"/>
                </a:lnSpc>
              </a:pPr>
              <a:r>
                <a:rPr sz="3000" i="0" b="1" dirty="0" smtClean="0" lang="zh-CN">
                  <a:solidFill>
                    <a:srgbClr val="000000"/>
                  </a:solidFill>
                  <a:latin typeface="OPPOSans-B"/>
                  <a:ea typeface="OPPOSans-B"/>
                </a:rPr>
                <a:t>国际业务</a:t>
              </a:r>
              <a:endParaRPr lang="zh-CN" altLang="en-US" sz="3000"/>
            </a:p>
            <a:p>
              <a:pPr algn="l">
                <a:lnSpc>
                  <a:spcPct val="183333"/>
                </a:lnSpc>
              </a:pPr>
              <a:r>
                <a:rPr sz="3000" i="0" b="1" dirty="0" smtClean="0" lang="zh-CN">
                  <a:solidFill>
                    <a:srgbClr val="000000"/>
                  </a:solidFill>
                  <a:latin typeface="OPPOSans-B"/>
                  <a:ea typeface="OPPOSans-B"/>
                </a:rPr>
                <a:t>结算业务</a:t>
              </a:r>
              <a:endParaRPr lang="zh-CN" altLang="en-US" sz="3000"/>
            </a:p>
            <a:p>
              <a:pPr algn="l">
                <a:lnSpc>
                  <a:spcPct val="183333"/>
                </a:lnSpc>
              </a:pPr>
              <a:r>
                <a:rPr sz="3000" i="0" b="1" dirty="0" smtClean="0" lang="zh-CN">
                  <a:solidFill>
                    <a:srgbClr val="000000"/>
                  </a:solidFill>
                  <a:latin typeface="OPPOSans-B"/>
                  <a:ea typeface="OPPOSans-B"/>
                </a:rPr>
                <a:t>投资银行业务</a:t>
              </a:r>
              <a:endParaRPr lang="zh-CN" altLang="en-US" sz="3000"/>
            </a:p>
            <a:p>
              <a:pPr algn="l">
                <a:lnSpc>
                  <a:spcPct val="183333"/>
                </a:lnSpc>
              </a:pPr>
              <a:r>
                <a:rPr sz="3000" i="0" b="1" dirty="0" smtClean="0" lang="zh-CN">
                  <a:solidFill>
                    <a:srgbClr val="000000"/>
                  </a:solidFill>
                  <a:latin typeface="OPPOSans-B"/>
                  <a:ea typeface="OPPOSans-B"/>
                </a:rPr>
                <a:t>资产托管业务</a:t>
              </a:r>
              <a:endParaRPr lang="zh-CN" altLang="en-US" sz="3000"/>
            </a:p>
            <a:p>
              <a:pPr algn="l">
                <a:lnSpc>
                  <a:spcPct val="183333"/>
                </a:lnSpc>
              </a:pPr>
              <a:r>
                <a:rPr sz="3000" i="0" b="1" dirty="0" smtClean="0" lang="zh-CN">
                  <a:solidFill>
                    <a:srgbClr val="000000"/>
                  </a:solidFill>
                  <a:latin typeface="OPPOSans-B"/>
                  <a:ea typeface="OPPOSans-B"/>
                </a:rPr>
                <a:t>机构金融业务</a:t>
              </a:r>
              <a:endParaRPr lang="zh-CN" altLang="en-US"/>
            </a:p>
          </p:txBody>
        </p:sp>
      </p:grpSp>
      <p:grpSp>
        <p:nvGrpSpPr>
          <p:cNvPr id="13013" name="组合 13013"/>
          <p:cNvGrpSpPr/>
          <p:nvPr/>
        </p:nvGrpSpPr>
        <p:grpSpPr>
          <a:xfrm>
            <a:off x="7251700" y="4660900"/>
            <a:ext cx="9893300" cy="5638800"/>
            <a:chOff x="7251700" y="4660900"/>
            <a:chExt cx="9893300" cy="5638800"/>
          </a:xfrm>
        </p:grpSpPr>
        <p:pic>
          <p:nvPicPr>
            <p:cNvPr id="13014" name="image 13014"/>
            <p:cNvPicPr>
              <a:picLocks noChangeAspect="1"/>
            </p:cNvPicPr>
            <p:nvPr/>
          </p:nvPicPr>
          <p:blipFill>
            <a:blip r:embed="rId13014">
                </a:blip>
            <a:srcRect/>
            <a:stretch>
              <a:fillRect/>
            </a:stretch>
          </p:blipFill>
          <p:spPr>
            <a:xfrm rot="0" flipV="0" flipH="0">
              <a:off x="12306300" y="4660900"/>
              <a:ext cx="4838700" cy="5638800"/>
            </a:xfrm>
            <a:prstGeom prst="rect">
              <a:avLst/>
            </a:prstGeom>
          </p:spPr>
        </p:pic>
        <p:pic>
          <p:nvPicPr>
            <p:cNvPr id="13015" name="image 13015"/>
            <p:cNvPicPr>
              <a:picLocks noChangeAspect="1"/>
            </p:cNvPicPr>
            <p:nvPr/>
          </p:nvPicPr>
          <p:blipFill>
            <a:blip r:embed="rId13015">
                </a:blip>
            <a:srcRect/>
            <a:stretch>
              <a:fillRect/>
            </a:stretch>
          </p:blipFill>
          <p:spPr>
            <a:xfrm rot="0" flipV="0" flipH="0">
              <a:off x="11506200" y="5638800"/>
              <a:ext cx="1384300" cy="3695700"/>
            </a:xfrm>
            <a:prstGeom prst="rect">
              <a:avLst/>
            </a:prstGeom>
          </p:spPr>
        </p:pic>
        <p:pic>
          <p:nvPicPr>
            <p:cNvPr id="13016" name="image 13016"/>
            <p:cNvPicPr>
              <a:picLocks noChangeAspect="1"/>
            </p:cNvPicPr>
            <p:nvPr/>
          </p:nvPicPr>
          <p:blipFill>
            <a:blip r:embed="rId13016">
                </a:blip>
            <a:srcRect/>
            <a:stretch>
              <a:fillRect/>
            </a:stretch>
          </p:blipFill>
          <p:spPr>
            <a:xfrm rot="0" flipV="0" flipH="0">
              <a:off x="7251700" y="4660900"/>
              <a:ext cx="4838700" cy="5638800"/>
            </a:xfrm>
            <a:prstGeom prst="rect">
              <a:avLst/>
            </a:prstGeom>
          </p:spPr>
        </p:pic>
        <p:pic>
          <p:nvPicPr>
            <p:cNvPr id="13017" name="image 13017"/>
            <p:cNvPicPr>
              <a:picLocks noChangeAspect="1"/>
            </p:cNvPicPr>
            <p:nvPr/>
          </p:nvPicPr>
          <p:blipFill>
            <a:blip r:embed="rId13017">
                </a:blip>
            <a:srcRect/>
            <a:stretch>
              <a:fillRect/>
            </a:stretch>
          </p:blipFill>
          <p:spPr>
            <a:xfrm rot="0" flipV="0" flipH="0">
              <a:off x="12446000" y="4889500"/>
              <a:ext cx="4470400" cy="5194300"/>
            </a:xfrm>
            <a:prstGeom prst="rect">
              <a:avLst/>
            </a:prstGeom>
          </p:spPr>
        </p:pic>
        <p:pic>
          <p:nvPicPr>
            <p:cNvPr id="13018" name="image 13018"/>
            <p:cNvPicPr>
              <a:picLocks noChangeAspect="1"/>
            </p:cNvPicPr>
            <p:nvPr/>
          </p:nvPicPr>
          <p:blipFill>
            <a:blip r:embed="rId13018">
                </a:blip>
            <a:srcRect/>
            <a:stretch>
              <a:fillRect/>
            </a:stretch>
          </p:blipFill>
          <p:spPr>
            <a:xfrm rot="0" flipV="0" flipH="0">
              <a:off x="7493000" y="4902200"/>
              <a:ext cx="4470400" cy="5168900"/>
            </a:xfrm>
            <a:prstGeom prst="rect">
              <a:avLst/>
            </a:prstGeom>
          </p:spPr>
        </p:pic>
        <p:pic>
          <p:nvPicPr>
            <p:cNvPr id="13019" name="image 13019"/>
            <p:cNvPicPr>
              <a:picLocks noChangeAspect="1"/>
            </p:cNvPicPr>
            <p:nvPr/>
          </p:nvPicPr>
          <p:blipFill>
            <a:blip r:embed="rId13019">
                </a:blip>
            <a:srcRect/>
            <a:stretch>
              <a:fillRect/>
            </a:stretch>
          </p:blipFill>
          <p:spPr>
            <a:xfrm rot="0" flipV="0" flipH="0">
              <a:off x="8966200" y="6273800"/>
              <a:ext cx="1600200" cy="1257300"/>
            </a:xfrm>
            <a:prstGeom prst="rect">
              <a:avLst/>
            </a:prstGeom>
          </p:spPr>
        </p:pic>
        <p:pic>
          <p:nvPicPr>
            <p:cNvPr id="13020" name="image 13020"/>
            <p:cNvPicPr>
              <a:picLocks noChangeAspect="1"/>
            </p:cNvPicPr>
            <p:nvPr/>
          </p:nvPicPr>
          <p:blipFill>
            <a:blip r:embed="rId13020">
                </a:blip>
            <a:srcRect/>
            <a:stretch>
              <a:fillRect/>
            </a:stretch>
          </p:blipFill>
          <p:spPr>
            <a:xfrm rot="0" flipV="0" flipH="0">
              <a:off x="13792200" y="6210300"/>
              <a:ext cx="1409700" cy="1308100"/>
            </a:xfrm>
            <a:prstGeom prst="rect">
              <a:avLst/>
            </a:prstGeom>
          </p:spPr>
        </p:pic>
        <p:sp>
          <p:nvSpPr>
            <p:cNvPr id="13021" name="Object 13021"/>
            <p:cNvSpPr txBox="1"/>
            <p:nvPr/>
          </p:nvSpPr>
          <p:spPr>
            <a:xfrm>
              <a:off x="8383587" y="8003963"/>
              <a:ext cx="2859705" cy="635000"/>
            </a:xfrm>
            <a:prstGeom prst="rect">
              <a:avLst/>
            </a:prstGeom>
          </p:spPr>
          <p:txBody>
            <a:bodyPr vert="horz" anchor="t" rtlCol="0" anchorCtr="0">
              <a:noAutofit/>
            </a:bodyPr>
            <a:lstStyle/>
            <a:p>
              <a:pPr algn="ctr">
                <a:lnSpc>
                  <a:spcPct val="100000"/>
                </a:lnSpc>
              </a:pPr>
              <a:r>
                <a:rPr sz="4200" i="0" b="0" dirty="0" smtClean="0" lang="zh-CN">
                  <a:solidFill>
                    <a:srgbClr val="FFFFFF"/>
                  </a:solidFill>
                  <a:latin typeface="OPPOSans-B"/>
                  <a:ea typeface="OPPOSans-B"/>
                </a:rPr>
                <a:t>对公业务</a:t>
              </a:r>
              <a:endParaRPr lang="zh-CN" altLang="en-US"/>
            </a:p>
          </p:txBody>
        </p:sp>
        <p:sp>
          <p:nvSpPr>
            <p:cNvPr id="13022" name="Object 13022"/>
            <p:cNvSpPr txBox="1"/>
            <p:nvPr/>
          </p:nvSpPr>
          <p:spPr>
            <a:xfrm>
              <a:off x="13507315" y="8003963"/>
              <a:ext cx="2859705" cy="635000"/>
            </a:xfrm>
            <a:prstGeom prst="rect">
              <a:avLst/>
            </a:prstGeom>
          </p:spPr>
          <p:txBody>
            <a:bodyPr vert="horz" anchor="t" rtlCol="0" anchorCtr="0">
              <a:noAutofit/>
            </a:bodyPr>
            <a:lstStyle/>
            <a:p>
              <a:pPr algn="ctr">
                <a:lnSpc>
                  <a:spcPct val="100000"/>
                </a:lnSpc>
              </a:pPr>
              <a:r>
                <a:rPr sz="4200" i="0" b="0" dirty="0" smtClean="0" lang="zh-CN">
                  <a:solidFill>
                    <a:srgbClr val="FFFFFF"/>
                  </a:solidFill>
                  <a:latin typeface="OPPOSans-B"/>
                  <a:ea typeface="OPPOSans-B"/>
                </a:rPr>
                <a:t>对私业务</a:t>
              </a:r>
              <a:endParaRPr lang="zh-CN" altLang="en-US"/>
            </a:p>
          </p:txBody>
        </p:sp>
      </p:grpSp>
      <p:grpSp>
        <p:nvGrpSpPr>
          <p:cNvPr id="13023" name="组合 13023"/>
          <p:cNvGrpSpPr/>
          <p:nvPr/>
        </p:nvGrpSpPr>
        <p:grpSpPr>
          <a:xfrm>
            <a:off x="18669000" y="5415803"/>
            <a:ext cx="3563737" cy="4191000"/>
            <a:chOff x="18669000" y="5415803"/>
            <a:chExt cx="3563737" cy="4191000"/>
          </a:xfrm>
        </p:grpSpPr>
        <p:pic>
          <p:nvPicPr>
            <p:cNvPr id="13024" name="image 13024"/>
            <p:cNvPicPr>
              <a:picLocks noChangeAspect="1"/>
            </p:cNvPicPr>
            <p:nvPr/>
          </p:nvPicPr>
          <p:blipFill>
            <a:blip r:embed="rId13024">
                </a:blip>
            <a:srcRect/>
            <a:stretch>
              <a:fillRect/>
            </a:stretch>
          </p:blipFill>
          <p:spPr>
            <a:xfrm rot="0" flipV="0" flipH="0">
              <a:off x="18669000" y="5727700"/>
              <a:ext cx="215900" cy="215900"/>
            </a:xfrm>
            <a:prstGeom prst="rect">
              <a:avLst/>
            </a:prstGeom>
          </p:spPr>
        </p:pic>
        <p:pic>
          <p:nvPicPr>
            <p:cNvPr id="13025" name="image 13025"/>
            <p:cNvPicPr>
              <a:picLocks noChangeAspect="1"/>
            </p:cNvPicPr>
            <p:nvPr/>
          </p:nvPicPr>
          <p:blipFill>
            <a:blip r:embed="rId13025">
                </a:blip>
            <a:srcRect/>
            <a:stretch>
              <a:fillRect/>
            </a:stretch>
          </p:blipFill>
          <p:spPr>
            <a:xfrm rot="0" flipV="0" flipH="0">
              <a:off x="18669000" y="6578600"/>
              <a:ext cx="215900" cy="215900"/>
            </a:xfrm>
            <a:prstGeom prst="rect">
              <a:avLst/>
            </a:prstGeom>
          </p:spPr>
        </p:pic>
        <p:pic>
          <p:nvPicPr>
            <p:cNvPr id="13026" name="image 13026"/>
            <p:cNvPicPr>
              <a:picLocks noChangeAspect="1"/>
            </p:cNvPicPr>
            <p:nvPr/>
          </p:nvPicPr>
          <p:blipFill>
            <a:blip r:embed="rId13026">
                </a:blip>
            <a:srcRect/>
            <a:stretch>
              <a:fillRect/>
            </a:stretch>
          </p:blipFill>
          <p:spPr>
            <a:xfrm rot="0" flipV="0" flipH="0">
              <a:off x="18669000" y="7416800"/>
              <a:ext cx="215900" cy="215900"/>
            </a:xfrm>
            <a:prstGeom prst="rect">
              <a:avLst/>
            </a:prstGeom>
          </p:spPr>
        </p:pic>
        <p:pic>
          <p:nvPicPr>
            <p:cNvPr id="13027" name="image 13027"/>
            <p:cNvPicPr>
              <a:picLocks noChangeAspect="1"/>
            </p:cNvPicPr>
            <p:nvPr/>
          </p:nvPicPr>
          <p:blipFill>
            <a:blip r:embed="rId13027">
                </a:blip>
            <a:srcRect/>
            <a:stretch>
              <a:fillRect/>
            </a:stretch>
          </p:blipFill>
          <p:spPr>
            <a:xfrm rot="0" flipV="0" flipH="0">
              <a:off x="18669000" y="8267700"/>
              <a:ext cx="215900" cy="215900"/>
            </a:xfrm>
            <a:prstGeom prst="rect">
              <a:avLst/>
            </a:prstGeom>
          </p:spPr>
        </p:pic>
        <p:pic>
          <p:nvPicPr>
            <p:cNvPr id="13028" name="image 13028"/>
            <p:cNvPicPr>
              <a:picLocks noChangeAspect="1"/>
            </p:cNvPicPr>
            <p:nvPr/>
          </p:nvPicPr>
          <p:blipFill>
            <a:blip r:embed="rId13028">
                </a:blip>
            <a:srcRect/>
            <a:stretch>
              <a:fillRect/>
            </a:stretch>
          </p:blipFill>
          <p:spPr>
            <a:xfrm rot="0" flipV="0" flipH="0">
              <a:off x="18669000" y="9105900"/>
              <a:ext cx="215900" cy="215900"/>
            </a:xfrm>
            <a:prstGeom prst="rect">
              <a:avLst/>
            </a:prstGeom>
          </p:spPr>
        </p:pic>
        <p:sp>
          <p:nvSpPr>
            <p:cNvPr id="13029" name="Object 13029"/>
            <p:cNvSpPr txBox="1"/>
            <p:nvPr/>
          </p:nvSpPr>
          <p:spPr>
            <a:xfrm>
              <a:off x="19027775" y="5339603"/>
              <a:ext cx="3357362" cy="4191000"/>
            </a:xfrm>
            <a:prstGeom prst="rect">
              <a:avLst/>
            </a:prstGeom>
          </p:spPr>
          <p:txBody>
            <a:bodyPr vert="horz" anchor="t" rtlCol="0" anchorCtr="0">
              <a:noAutofit/>
            </a:bodyPr>
            <a:lstStyle/>
            <a:p>
              <a:pPr algn="l">
                <a:lnSpc>
                  <a:spcPct val="183333"/>
                </a:lnSpc>
              </a:pPr>
              <a:r>
                <a:rPr sz="3000" i="0" b="1" dirty="0" smtClean="0" lang="zh-CN">
                  <a:solidFill>
                    <a:srgbClr val="000000"/>
                  </a:solidFill>
                  <a:latin typeface="OPPOSans-B"/>
                  <a:ea typeface="OPPOSans-B"/>
                </a:rPr>
                <a:t>个人储蓄业务</a:t>
              </a:r>
              <a:endParaRPr lang="zh-CN" altLang="en-US" sz="3000"/>
            </a:p>
            <a:p>
              <a:pPr algn="l">
                <a:lnSpc>
                  <a:spcPct val="183333"/>
                </a:lnSpc>
              </a:pPr>
              <a:r>
                <a:rPr sz="3000" i="0" b="1" dirty="0" smtClean="0" lang="zh-CN">
                  <a:solidFill>
                    <a:srgbClr val="000000"/>
                  </a:solidFill>
                  <a:latin typeface="OPPOSans-B"/>
                  <a:ea typeface="OPPOSans-B"/>
                </a:rPr>
                <a:t>个人消费业务</a:t>
              </a:r>
              <a:endParaRPr lang="zh-CN" altLang="en-US" sz="3000"/>
            </a:p>
            <a:p>
              <a:pPr algn="l">
                <a:lnSpc>
                  <a:spcPct val="183333"/>
                </a:lnSpc>
              </a:pPr>
              <a:r>
                <a:rPr sz="3000" i="0" b="1" dirty="0" smtClean="0" lang="zh-CN">
                  <a:solidFill>
                    <a:srgbClr val="000000"/>
                  </a:solidFill>
                  <a:latin typeface="OPPOSans-B"/>
                  <a:ea typeface="OPPOSans-B"/>
                </a:rPr>
                <a:t>个人外汇业务</a:t>
              </a:r>
              <a:endParaRPr lang="zh-CN" altLang="en-US" sz="3000"/>
            </a:p>
            <a:p>
              <a:pPr algn="l">
                <a:lnSpc>
                  <a:spcPct val="183333"/>
                </a:lnSpc>
              </a:pPr>
              <a:r>
                <a:rPr sz="3000" i="0" b="1" dirty="0" smtClean="0" lang="zh-CN">
                  <a:solidFill>
                    <a:srgbClr val="000000"/>
                  </a:solidFill>
                  <a:latin typeface="OPPOSans-B"/>
                  <a:ea typeface="OPPOSans-B"/>
                </a:rPr>
                <a:t>个人中间业务</a:t>
              </a:r>
              <a:endParaRPr lang="zh-CN" altLang="en-US" sz="3000"/>
            </a:p>
            <a:p>
              <a:pPr algn="l">
                <a:lnSpc>
                  <a:spcPct val="183333"/>
                </a:lnSpc>
              </a:pPr>
              <a:r>
                <a:rPr sz="3000" i="0" b="1" dirty="0" smtClean="0" lang="zh-CN">
                  <a:solidFill>
                    <a:srgbClr val="000000"/>
                  </a:solidFill>
                  <a:latin typeface="OPPOSans-B"/>
                  <a:ea typeface="OPPOSans-B"/>
                </a:rPr>
                <a:t>个人电子银行</a:t>
              </a: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1401" name="Object 1401"/>
          <p:cNvSpPr txBox="1"/>
          <p:nvPr/>
        </p:nvSpPr>
        <p:spPr>
          <a:xfrm>
            <a:off x="10236200" y="5311330"/>
            <a:ext cx="7633612" cy="1447800"/>
          </a:xfrm>
          <a:prstGeom prst="rect">
            <a:avLst/>
          </a:prstGeom>
        </p:spPr>
        <p:txBody>
          <a:bodyPr vert="horz" anchor="t" rtlCol="0" anchorCtr="0">
            <a:noAutofit/>
          </a:bodyPr>
          <a:lstStyle/>
          <a:p>
            <a:pPr algn="l">
              <a:lnSpc>
                <a:spcPct val="100000"/>
              </a:lnSpc>
            </a:pPr>
            <a:r>
              <a:rPr sz="9500" i="0" b="1" dirty="0" smtClean="0" lang="zh-CN">
                <a:solidFill>
                  <a:srgbClr val="333333"/>
                </a:solidFill>
                <a:latin typeface="OPPOSans-H"/>
                <a:ea typeface="OPPOSans-H"/>
              </a:rPr>
              <a:t>特征分析</a:t>
            </a:r>
            <a:endParaRPr lang="zh-CN" altLang="en-US"/>
          </a:p>
        </p:txBody>
      </p:sp>
      <p:sp>
        <p:nvSpPr>
          <p:cNvPr id="1402" name="Object 1402"/>
          <p:cNvSpPr txBox="1"/>
          <p:nvPr/>
        </p:nvSpPr>
        <p:spPr>
          <a:xfrm>
            <a:off x="10231239" y="6739520"/>
            <a:ext cx="8149749" cy="635000"/>
          </a:xfrm>
          <a:prstGeom prst="rect">
            <a:avLst/>
          </a:prstGeom>
        </p:spPr>
        <p:txBody>
          <a:bodyPr vert="horz" anchor="t" rtlCol="0" anchorCtr="0">
            <a:noAutofit/>
          </a:bodyPr>
          <a:lstStyle/>
          <a:p>
            <a:pPr algn="l">
              <a:lnSpc>
                <a:spcPct val="100000"/>
              </a:lnSpc>
            </a:pPr>
            <a:r>
              <a:rPr sz="4200" i="0" b="0" dirty="0" smtClean="0" lang="zh-CN">
                <a:solidFill>
                  <a:srgbClr val="333333"/>
                </a:solidFill>
                <a:latin typeface="OPPOSans-R"/>
                <a:ea typeface="OPPOSans-R"/>
              </a:rPr>
              <a:t>Characteristics analysis</a:t>
            </a:r>
            <a:endParaRPr lang="zh-CN" altLang="en-US"/>
          </a:p>
        </p:txBody>
      </p:sp>
      <p:grpSp>
        <p:nvGrpSpPr>
          <p:cNvPr id="1403" name="组合 1403"/>
          <p:cNvGrpSpPr/>
          <p:nvPr/>
        </p:nvGrpSpPr>
        <p:grpSpPr>
          <a:xfrm>
            <a:off x="17360900" y="1092200"/>
            <a:ext cx="7023100" cy="12623800"/>
            <a:chOff x="17360900" y="1092200"/>
            <a:chExt cx="7023100" cy="12623800"/>
          </a:xfrm>
        </p:grpSpPr>
        <p:pic>
          <p:nvPicPr>
            <p:cNvPr id="1404" name="image 1404"/>
            <p:cNvPicPr>
              <a:picLocks noChangeAspect="1"/>
            </p:cNvPicPr>
            <p:nvPr/>
          </p:nvPicPr>
          <p:blipFill>
            <a:blip r:embed="rId1404">
                </a:blip>
            <a:srcRect/>
            <a:stretch>
              <a:fillRect/>
            </a:stretch>
          </p:blipFill>
          <p:spPr>
            <a:xfrm rot="0" flipV="0" flipH="0">
              <a:off x="17360900" y="1092200"/>
              <a:ext cx="7023100" cy="12623800"/>
            </a:xfrm>
            <a:prstGeom prst="rect">
              <a:avLst/>
            </a:prstGeom>
          </p:spPr>
        </p:pic>
        <p:pic>
          <p:nvPicPr>
            <p:cNvPr id="1405" name="image 1405"/>
            <p:cNvPicPr>
              <a:picLocks noChangeAspect="1"/>
            </p:cNvPicPr>
            <p:nvPr/>
          </p:nvPicPr>
          <p:blipFill>
            <a:blip r:embed="rId1405">
                </a:blip>
            <a:srcRect/>
            <a:stretch>
              <a:fillRect/>
            </a:stretch>
          </p:blipFill>
          <p:spPr>
            <a:xfrm rot="0" flipV="0" flipH="0">
              <a:off x="21259800" y="8445500"/>
              <a:ext cx="3124200" cy="5270500"/>
            </a:xfrm>
            <a:prstGeom prst="rect">
              <a:avLst/>
            </a:prstGeom>
          </p:spPr>
        </p:pic>
      </p:grpSp>
      <p:grpSp>
        <p:nvGrpSpPr>
          <p:cNvPr id="1406" name="组合 1406"/>
          <p:cNvGrpSpPr/>
          <p:nvPr/>
        </p:nvGrpSpPr>
        <p:grpSpPr>
          <a:xfrm>
            <a:off x="3441700" y="3327400"/>
            <a:ext cx="6134100" cy="6121400"/>
            <a:chOff x="3441700" y="3327400"/>
            <a:chExt cx="6134100" cy="6121400"/>
          </a:xfrm>
        </p:grpSpPr>
        <p:pic>
          <p:nvPicPr>
            <p:cNvPr id="1407" name="image 1407"/>
            <p:cNvPicPr>
              <a:picLocks noChangeAspect="1"/>
            </p:cNvPicPr>
            <p:nvPr/>
          </p:nvPicPr>
          <p:blipFill>
            <a:blip r:embed="rId1407">
                </a:blip>
            <a:srcRect/>
            <a:stretch>
              <a:fillRect/>
            </a:stretch>
          </p:blipFill>
          <p:spPr>
            <a:xfrm rot="0" flipV="0" flipH="0">
              <a:off x="3848100" y="3708400"/>
              <a:ext cx="5308600" cy="5308600"/>
            </a:xfrm>
            <a:prstGeom prst="rect">
              <a:avLst/>
            </a:prstGeom>
          </p:spPr>
        </p:pic>
        <p:pic>
          <p:nvPicPr>
            <p:cNvPr id="1408" name="image 1408"/>
            <p:cNvPicPr>
              <a:picLocks noChangeAspect="1"/>
            </p:cNvPicPr>
            <p:nvPr/>
          </p:nvPicPr>
          <p:blipFill>
            <a:blip r:embed="rId1408">
                </a:blip>
            <a:srcRect/>
            <a:stretch>
              <a:fillRect/>
            </a:stretch>
          </p:blipFill>
          <p:spPr>
            <a:xfrm rot="0" flipV="0" flipH="0">
              <a:off x="4102100" y="8229600"/>
              <a:ext cx="4826000" cy="1219200"/>
            </a:xfrm>
            <a:prstGeom prst="rect">
              <a:avLst/>
            </a:prstGeom>
          </p:spPr>
        </p:pic>
        <p:pic>
          <p:nvPicPr>
            <p:cNvPr id="1409" name="image 1409"/>
            <p:cNvPicPr>
              <a:picLocks noChangeAspect="1"/>
            </p:cNvPicPr>
            <p:nvPr/>
          </p:nvPicPr>
          <p:blipFill>
            <a:blip r:embed="rId1409">
                </a:blip>
            <a:srcRect/>
            <a:stretch>
              <a:fillRect/>
            </a:stretch>
          </p:blipFill>
          <p:spPr>
            <a:xfrm rot="0" flipV="0" flipH="0">
              <a:off x="6921500" y="3327400"/>
              <a:ext cx="2654300" cy="4203700"/>
            </a:xfrm>
            <a:prstGeom prst="rect">
              <a:avLst/>
            </a:prstGeom>
          </p:spPr>
        </p:pic>
        <p:pic>
          <p:nvPicPr>
            <p:cNvPr id="14010" name="image 14010"/>
            <p:cNvPicPr>
              <a:picLocks noChangeAspect="1"/>
            </p:cNvPicPr>
            <p:nvPr/>
          </p:nvPicPr>
          <p:blipFill>
            <a:blip r:embed="rId14010">
                </a:blip>
            <a:srcRect/>
            <a:stretch>
              <a:fillRect/>
            </a:stretch>
          </p:blipFill>
          <p:spPr>
            <a:xfrm rot="0" flipV="0" flipH="0">
              <a:off x="3441700" y="3327400"/>
              <a:ext cx="2667000" cy="4203700"/>
            </a:xfrm>
            <a:prstGeom prst="rect">
              <a:avLst/>
            </a:prstGeom>
          </p:spPr>
        </p:pic>
        <p:sp>
          <p:nvSpPr>
            <p:cNvPr id="14011" name="Object 14011"/>
            <p:cNvSpPr txBox="1"/>
            <p:nvPr/>
          </p:nvSpPr>
          <p:spPr>
            <a:xfrm>
              <a:off x="4880074" y="5067300"/>
              <a:ext cx="3481168" cy="2438400"/>
            </a:xfrm>
            <a:prstGeom prst="rect">
              <a:avLst/>
            </a:prstGeom>
          </p:spPr>
          <p:txBody>
            <a:bodyPr vert="horz" anchor="t" rtlCol="0" anchorCtr="0">
              <a:noAutofit/>
            </a:bodyPr>
            <a:lstStyle/>
            <a:p>
              <a:pPr algn="ctr">
                <a:lnSpc>
                  <a:spcPct val="100000"/>
                </a:lnSpc>
              </a:pPr>
              <a:r>
                <a:rPr sz="16000" i="0" b="0" dirty="0" smtClean="0" lang="zh-CN">
                  <a:solidFill>
                    <a:srgbClr val="3564A8"/>
                  </a:solidFill>
                  <a:latin typeface="OPPOSans-B"/>
                  <a:ea typeface="OPPOSans-B"/>
                </a:rPr>
                <a:t>03</a:t>
              </a: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1501" name="Object 1501"/>
          <p:cNvSpPr txBox="1"/>
          <p:nvPr/>
        </p:nvSpPr>
        <p:spPr>
          <a:xfrm>
            <a:off x="7795225" y="577488"/>
            <a:ext cx="8851887"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储蓄业务特征</a:t>
            </a:r>
            <a:endParaRPr lang="zh-CN" altLang="en-US"/>
          </a:p>
        </p:txBody>
      </p:sp>
      <p:sp>
        <p:nvSpPr>
          <p:cNvPr id="1502" name="Object 1502"/>
          <p:cNvSpPr txBox="1"/>
          <p:nvPr/>
        </p:nvSpPr>
        <p:spPr>
          <a:xfrm>
            <a:off x="5878813" y="1685790"/>
            <a:ext cx="12626367"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Characteristics of savings Business</a:t>
            </a:r>
            <a:endParaRPr lang="zh-CN" altLang="en-US"/>
          </a:p>
        </p:txBody>
      </p:sp>
      <p:grpSp>
        <p:nvGrpSpPr>
          <p:cNvPr id="1503" name="组合 1503"/>
          <p:cNvGrpSpPr/>
          <p:nvPr/>
        </p:nvGrpSpPr>
        <p:grpSpPr>
          <a:xfrm>
            <a:off x="2274490" y="3797300"/>
            <a:ext cx="4227909" cy="6537124"/>
            <a:chOff x="2274490" y="3797300"/>
            <a:chExt cx="4227909" cy="6537124"/>
          </a:xfrm>
        </p:grpSpPr>
        <p:pic>
          <p:nvPicPr>
            <p:cNvPr id="1504" name="image 1504"/>
            <p:cNvPicPr>
              <a:picLocks noChangeAspect="1"/>
            </p:cNvPicPr>
            <p:nvPr/>
          </p:nvPicPr>
          <p:blipFill>
            <a:blip r:embed="rId1504">
                </a:blip>
            <a:srcRect/>
            <a:stretch>
              <a:fillRect/>
            </a:stretch>
          </p:blipFill>
          <p:spPr>
            <a:xfrm rot="0" flipV="0" flipH="0">
              <a:off x="2933700" y="4076700"/>
              <a:ext cx="3327400" cy="3327400"/>
            </a:xfrm>
            <a:prstGeom prst="rect">
              <a:avLst/>
            </a:prstGeom>
          </p:spPr>
        </p:pic>
        <p:pic>
          <p:nvPicPr>
            <p:cNvPr id="1505" name="image 1505"/>
            <p:cNvPicPr>
              <a:picLocks noChangeAspect="1"/>
            </p:cNvPicPr>
            <p:nvPr/>
          </p:nvPicPr>
          <p:blipFill>
            <a:blip r:embed="rId1505">
                </a:blip>
            <a:srcRect/>
            <a:stretch>
              <a:fillRect/>
            </a:stretch>
          </p:blipFill>
          <p:spPr>
            <a:xfrm rot="0" flipV="0" flipH="0">
              <a:off x="2692400" y="3797300"/>
              <a:ext cx="3810000" cy="3365500"/>
            </a:xfrm>
            <a:prstGeom prst="rect">
              <a:avLst/>
            </a:prstGeom>
          </p:spPr>
        </p:pic>
        <p:sp>
          <p:nvSpPr>
            <p:cNvPr id="1506" name="Object 1506"/>
            <p:cNvSpPr txBox="1"/>
            <p:nvPr/>
          </p:nvSpPr>
          <p:spPr>
            <a:xfrm>
              <a:off x="3566428" y="5025556"/>
              <a:ext cx="2109568" cy="1219200"/>
            </a:xfrm>
            <a:prstGeom prst="rect">
              <a:avLst/>
            </a:prstGeom>
          </p:spPr>
          <p:txBody>
            <a:bodyPr vert="horz" anchor="t" rtlCol="0" anchorCtr="0">
              <a:noAutofit/>
            </a:bodyPr>
            <a:lstStyle/>
            <a:p>
              <a:pPr algn="ctr">
                <a:lnSpc>
                  <a:spcPct val="100000"/>
                </a:lnSpc>
              </a:pPr>
              <a:r>
                <a:rPr sz="8000" i="0" b="0" dirty="0" smtClean="0" lang="zh-CN">
                  <a:solidFill>
                    <a:srgbClr val="55BECC"/>
                  </a:solidFill>
                  <a:latin typeface="OPPOSans-H"/>
                  <a:ea typeface="OPPOSans-H"/>
                </a:rPr>
                <a:t>01</a:t>
              </a:r>
              <a:endParaRPr lang="zh-CN" altLang="en-US"/>
            </a:p>
          </p:txBody>
        </p:sp>
        <p:sp>
          <p:nvSpPr>
            <p:cNvPr id="1507" name="Object 1507"/>
            <p:cNvSpPr txBox="1"/>
            <p:nvPr/>
          </p:nvSpPr>
          <p:spPr>
            <a:xfrm>
              <a:off x="2172890" y="8772324"/>
              <a:ext cx="4432300" cy="1485900"/>
            </a:xfrm>
            <a:prstGeom prst="rect">
              <a:avLst/>
            </a:prstGeom>
          </p:spPr>
          <p:txBody>
            <a:bodyPr vert="horz" anchor="t" rtlCol="0" anchorCtr="0">
              <a:noAutofit/>
            </a:bodyPr>
            <a:lstStyle/>
            <a:p>
              <a:pPr algn="just">
                <a:lnSpc>
                  <a:spcPct val="110833"/>
                </a:lnSpc>
              </a:pPr>
              <a:r>
                <a:rPr sz="3000" i="0" b="0" dirty="0" smtClean="0" lang="zh-CN">
                  <a:solidFill>
                    <a:srgbClr val="333333"/>
                  </a:solidFill>
                  <a:latin typeface="OPPOSans-R"/>
                  <a:ea typeface="OPPOSans-R"/>
                </a:rPr>
                <a:t>个人将人民币存入银行，享受银行给与的利息  不限存期，随时存取</a:t>
              </a:r>
              <a:endParaRPr lang="zh-CN" altLang="en-US"/>
            </a:p>
          </p:txBody>
        </p:sp>
        <p:sp>
          <p:nvSpPr>
            <p:cNvPr id="1508" name="Object 1508"/>
            <p:cNvSpPr txBox="1"/>
            <p:nvPr/>
          </p:nvSpPr>
          <p:spPr>
            <a:xfrm>
              <a:off x="2439804" y="7755401"/>
              <a:ext cx="4012979" cy="635000"/>
            </a:xfrm>
            <a:prstGeom prst="rect">
              <a:avLst/>
            </a:prstGeom>
          </p:spPr>
          <p:txBody>
            <a:bodyPr vert="horz" anchor="t" rtlCol="0" anchorCtr="0">
              <a:noAutofit/>
            </a:bodyPr>
            <a:lstStyle/>
            <a:p>
              <a:pPr algn="ctr">
                <a:lnSpc>
                  <a:spcPct val="100000"/>
                </a:lnSpc>
              </a:pPr>
              <a:r>
                <a:rPr sz="4200" i="0" b="0" dirty="0" smtClean="0" lang="zh-CN">
                  <a:solidFill>
                    <a:srgbClr val="000000"/>
                  </a:solidFill>
                  <a:latin typeface="OPPOSans-B"/>
                  <a:ea typeface="OPPOSans-B"/>
                </a:rPr>
                <a:t>活期储蓄</a:t>
              </a:r>
              <a:endParaRPr lang="zh-CN" altLang="en-US"/>
            </a:p>
          </p:txBody>
        </p:sp>
      </p:grpSp>
      <p:grpSp>
        <p:nvGrpSpPr>
          <p:cNvPr id="1509" name="组合 1509"/>
          <p:cNvGrpSpPr/>
          <p:nvPr/>
        </p:nvGrpSpPr>
        <p:grpSpPr>
          <a:xfrm>
            <a:off x="7544990" y="3797300"/>
            <a:ext cx="4127500" cy="7032424"/>
            <a:chOff x="7544990" y="3797300"/>
            <a:chExt cx="4127500" cy="7032424"/>
          </a:xfrm>
        </p:grpSpPr>
        <p:pic>
          <p:nvPicPr>
            <p:cNvPr id="15010" name="image 15010"/>
            <p:cNvPicPr>
              <a:picLocks noChangeAspect="1"/>
            </p:cNvPicPr>
            <p:nvPr/>
          </p:nvPicPr>
          <p:blipFill>
            <a:blip r:embed="rId15010">
                </a:blip>
            <a:srcRect/>
            <a:stretch>
              <a:fillRect/>
            </a:stretch>
          </p:blipFill>
          <p:spPr>
            <a:xfrm rot="0" flipV="0" flipH="0">
              <a:off x="8077200" y="4076700"/>
              <a:ext cx="3327400" cy="3327400"/>
            </a:xfrm>
            <a:prstGeom prst="rect">
              <a:avLst/>
            </a:prstGeom>
          </p:spPr>
        </p:pic>
        <p:pic>
          <p:nvPicPr>
            <p:cNvPr id="15011" name="image 15011"/>
            <p:cNvPicPr>
              <a:picLocks noChangeAspect="1"/>
            </p:cNvPicPr>
            <p:nvPr/>
          </p:nvPicPr>
          <p:blipFill>
            <a:blip r:embed="rId15011">
                </a:blip>
            <a:srcRect/>
            <a:stretch>
              <a:fillRect/>
            </a:stretch>
          </p:blipFill>
          <p:spPr>
            <a:xfrm rot="0" flipV="0" flipH="0">
              <a:off x="7835900" y="3797300"/>
              <a:ext cx="3810000" cy="3365500"/>
            </a:xfrm>
            <a:prstGeom prst="rect">
              <a:avLst/>
            </a:prstGeom>
          </p:spPr>
        </p:pic>
        <p:sp>
          <p:nvSpPr>
            <p:cNvPr id="15012" name="Object 15012"/>
            <p:cNvSpPr txBox="1"/>
            <p:nvPr/>
          </p:nvSpPr>
          <p:spPr>
            <a:xfrm>
              <a:off x="8608328" y="5025556"/>
              <a:ext cx="2292920" cy="1219200"/>
            </a:xfrm>
            <a:prstGeom prst="rect">
              <a:avLst/>
            </a:prstGeom>
          </p:spPr>
          <p:txBody>
            <a:bodyPr vert="horz" anchor="t" rtlCol="0" anchorCtr="0">
              <a:noAutofit/>
            </a:bodyPr>
            <a:lstStyle/>
            <a:p>
              <a:pPr algn="ctr">
                <a:lnSpc>
                  <a:spcPct val="100000"/>
                </a:lnSpc>
              </a:pPr>
              <a:r>
                <a:rPr sz="8000" i="0" b="0" dirty="0" smtClean="0" lang="zh-CN">
                  <a:solidFill>
                    <a:srgbClr val="429FC0"/>
                  </a:solidFill>
                  <a:latin typeface="OPPOSans-H"/>
                  <a:ea typeface="OPPOSans-H"/>
                </a:rPr>
                <a:t>02</a:t>
              </a:r>
              <a:endParaRPr lang="zh-CN" altLang="en-US"/>
            </a:p>
          </p:txBody>
        </p:sp>
        <p:sp>
          <p:nvSpPr>
            <p:cNvPr id="15013" name="Object 15013"/>
            <p:cNvSpPr txBox="1"/>
            <p:nvPr/>
          </p:nvSpPr>
          <p:spPr>
            <a:xfrm>
              <a:off x="7443390" y="8772324"/>
              <a:ext cx="4381500" cy="1981200"/>
            </a:xfrm>
            <a:prstGeom prst="rect">
              <a:avLst/>
            </a:prstGeom>
          </p:spPr>
          <p:txBody>
            <a:bodyPr vert="horz" anchor="t" rtlCol="0" anchorCtr="0">
              <a:noAutofit/>
            </a:bodyPr>
            <a:lstStyle/>
            <a:p>
              <a:pPr algn="just">
                <a:lnSpc>
                  <a:spcPct val="110833"/>
                </a:lnSpc>
              </a:pPr>
              <a:r>
                <a:rPr sz="3000" i="0" b="0" dirty="0" smtClean="0" lang="zh-CN">
                  <a:solidFill>
                    <a:srgbClr val="333333"/>
                  </a:solidFill>
                  <a:latin typeface="OPPOSans-R"/>
                  <a:ea typeface="OPPOSans-R"/>
                </a:rPr>
                <a:t>个人将人民币存入银行，享受银行给与的利息  不能确定使用时间的存款</a:t>
              </a:r>
              <a:endParaRPr lang="zh-CN" altLang="en-US"/>
            </a:p>
          </p:txBody>
        </p:sp>
        <p:sp>
          <p:nvSpPr>
            <p:cNvPr id="15014" name="Object 15014"/>
            <p:cNvSpPr txBox="1"/>
            <p:nvPr/>
          </p:nvSpPr>
          <p:spPr>
            <a:xfrm>
              <a:off x="7668240" y="7753813"/>
              <a:ext cx="4004243" cy="635000"/>
            </a:xfrm>
            <a:prstGeom prst="rect">
              <a:avLst/>
            </a:prstGeom>
          </p:spPr>
          <p:txBody>
            <a:bodyPr vert="horz" anchor="t" rtlCol="0" anchorCtr="0">
              <a:noAutofit/>
            </a:bodyPr>
            <a:lstStyle/>
            <a:p>
              <a:pPr algn="ctr">
                <a:lnSpc>
                  <a:spcPct val="100000"/>
                </a:lnSpc>
              </a:pPr>
              <a:r>
                <a:rPr sz="4200" i="0" b="0" dirty="0" smtClean="0" lang="zh-CN">
                  <a:solidFill>
                    <a:srgbClr val="000000"/>
                  </a:solidFill>
                  <a:latin typeface="OPPOSans-B"/>
                  <a:ea typeface="OPPOSans-B"/>
                </a:rPr>
                <a:t>定活两便</a:t>
              </a:r>
              <a:endParaRPr lang="zh-CN" altLang="en-US"/>
            </a:p>
          </p:txBody>
        </p:sp>
      </p:grpSp>
      <p:grpSp>
        <p:nvGrpSpPr>
          <p:cNvPr id="15015" name="组合 15015"/>
          <p:cNvGrpSpPr/>
          <p:nvPr/>
        </p:nvGrpSpPr>
        <p:grpSpPr>
          <a:xfrm>
            <a:off x="12815490" y="3797300"/>
            <a:ext cx="4162154" cy="6537124"/>
            <a:chOff x="12815490" y="3797300"/>
            <a:chExt cx="4162154" cy="6537124"/>
          </a:xfrm>
        </p:grpSpPr>
        <p:pic>
          <p:nvPicPr>
            <p:cNvPr id="15016" name="image 15016"/>
            <p:cNvPicPr>
              <a:picLocks noChangeAspect="1"/>
            </p:cNvPicPr>
            <p:nvPr/>
          </p:nvPicPr>
          <p:blipFill>
            <a:blip r:embed="rId15016">
                </a:blip>
            <a:srcRect/>
            <a:stretch>
              <a:fillRect/>
            </a:stretch>
          </p:blipFill>
          <p:spPr>
            <a:xfrm rot="0" flipV="0" flipH="0">
              <a:off x="13220700" y="4076700"/>
              <a:ext cx="3327400" cy="3327400"/>
            </a:xfrm>
            <a:prstGeom prst="rect">
              <a:avLst/>
            </a:prstGeom>
          </p:spPr>
        </p:pic>
        <p:pic>
          <p:nvPicPr>
            <p:cNvPr id="15017" name="image 15017"/>
            <p:cNvPicPr>
              <a:picLocks noChangeAspect="1"/>
            </p:cNvPicPr>
            <p:nvPr/>
          </p:nvPicPr>
          <p:blipFill>
            <a:blip r:embed="rId15017">
                </a:blip>
            <a:srcRect/>
            <a:stretch>
              <a:fillRect/>
            </a:stretch>
          </p:blipFill>
          <p:spPr>
            <a:xfrm rot="0" flipV="0" flipH="0">
              <a:off x="12979400" y="3797300"/>
              <a:ext cx="3810000" cy="3365500"/>
            </a:xfrm>
            <a:prstGeom prst="rect">
              <a:avLst/>
            </a:prstGeom>
          </p:spPr>
        </p:pic>
        <p:sp>
          <p:nvSpPr>
            <p:cNvPr id="15018" name="Object 15018"/>
            <p:cNvSpPr txBox="1"/>
            <p:nvPr/>
          </p:nvSpPr>
          <p:spPr>
            <a:xfrm>
              <a:off x="13752906" y="5025556"/>
              <a:ext cx="2184412" cy="1219200"/>
            </a:xfrm>
            <a:prstGeom prst="rect">
              <a:avLst/>
            </a:prstGeom>
          </p:spPr>
          <p:txBody>
            <a:bodyPr vert="horz" anchor="t" rtlCol="0" anchorCtr="0">
              <a:noAutofit/>
            </a:bodyPr>
            <a:lstStyle/>
            <a:p>
              <a:pPr algn="ctr">
                <a:lnSpc>
                  <a:spcPct val="100000"/>
                </a:lnSpc>
              </a:pPr>
              <a:r>
                <a:rPr sz="8000" i="0" b="0" dirty="0" smtClean="0" lang="zh-CN">
                  <a:solidFill>
                    <a:srgbClr val="3B7BB2"/>
                  </a:solidFill>
                  <a:latin typeface="OPPOSans-H"/>
                  <a:ea typeface="OPPOSans-H"/>
                </a:rPr>
                <a:t>03</a:t>
              </a:r>
              <a:endParaRPr lang="zh-CN" altLang="en-US"/>
            </a:p>
          </p:txBody>
        </p:sp>
        <p:sp>
          <p:nvSpPr>
            <p:cNvPr id="15019" name="Object 15019"/>
            <p:cNvSpPr txBox="1"/>
            <p:nvPr/>
          </p:nvSpPr>
          <p:spPr>
            <a:xfrm>
              <a:off x="12713890" y="8772324"/>
              <a:ext cx="4292600" cy="1485900"/>
            </a:xfrm>
            <a:prstGeom prst="rect">
              <a:avLst/>
            </a:prstGeom>
          </p:spPr>
          <p:txBody>
            <a:bodyPr vert="horz" anchor="t" rtlCol="0" anchorCtr="0">
              <a:noAutofit/>
            </a:bodyPr>
            <a:lstStyle/>
            <a:p>
              <a:pPr algn="just">
                <a:lnSpc>
                  <a:spcPct val="110833"/>
                </a:lnSpc>
              </a:pPr>
              <a:r>
                <a:rPr sz="3000" i="0" b="0" dirty="0" smtClean="0" lang="zh-CN">
                  <a:solidFill>
                    <a:srgbClr val="333333"/>
                  </a:solidFill>
                  <a:latin typeface="OPPOSans-R"/>
                  <a:ea typeface="OPPOSans-R"/>
                </a:rPr>
                <a:t>个人将人民币存入银行，享受银行给与的利息  设定时间进行存款</a:t>
              </a:r>
              <a:endParaRPr lang="zh-CN" altLang="en-US"/>
            </a:p>
          </p:txBody>
        </p:sp>
        <p:sp>
          <p:nvSpPr>
            <p:cNvPr id="15020" name="Object 15020"/>
            <p:cNvSpPr txBox="1"/>
            <p:nvPr/>
          </p:nvSpPr>
          <p:spPr>
            <a:xfrm>
              <a:off x="12815496" y="7755401"/>
              <a:ext cx="4162147" cy="635000"/>
            </a:xfrm>
            <a:prstGeom prst="rect">
              <a:avLst/>
            </a:prstGeom>
          </p:spPr>
          <p:txBody>
            <a:bodyPr vert="horz" anchor="t" rtlCol="0" anchorCtr="0">
              <a:noAutofit/>
            </a:bodyPr>
            <a:lstStyle/>
            <a:p>
              <a:pPr algn="ctr">
                <a:lnSpc>
                  <a:spcPct val="100000"/>
                </a:lnSpc>
              </a:pPr>
              <a:r>
                <a:rPr sz="4200" i="0" b="0" dirty="0" smtClean="0" lang="zh-CN">
                  <a:solidFill>
                    <a:srgbClr val="000000"/>
                  </a:solidFill>
                  <a:latin typeface="OPPOSans-B"/>
                  <a:ea typeface="OPPOSans-B"/>
                </a:rPr>
                <a:t>定期储蓄</a:t>
              </a:r>
              <a:endParaRPr lang="zh-CN" altLang="en-US"/>
            </a:p>
          </p:txBody>
        </p:sp>
      </p:grpSp>
      <p:grpSp>
        <p:nvGrpSpPr>
          <p:cNvPr id="15021" name="组合 15021"/>
          <p:cNvGrpSpPr/>
          <p:nvPr/>
        </p:nvGrpSpPr>
        <p:grpSpPr>
          <a:xfrm>
            <a:off x="17971690" y="3797300"/>
            <a:ext cx="4216404" cy="7032424"/>
            <a:chOff x="17971690" y="3797300"/>
            <a:chExt cx="4216404" cy="7032424"/>
          </a:xfrm>
        </p:grpSpPr>
        <p:pic>
          <p:nvPicPr>
            <p:cNvPr id="15022" name="image 15022"/>
            <p:cNvPicPr>
              <a:picLocks noChangeAspect="1"/>
            </p:cNvPicPr>
            <p:nvPr/>
          </p:nvPicPr>
          <p:blipFill>
            <a:blip r:embed="rId15022">
                </a:blip>
            <a:srcRect/>
            <a:stretch>
              <a:fillRect/>
            </a:stretch>
          </p:blipFill>
          <p:spPr>
            <a:xfrm rot="0" flipV="0" flipH="0">
              <a:off x="18364200" y="4076700"/>
              <a:ext cx="3327400" cy="3327400"/>
            </a:xfrm>
            <a:prstGeom prst="rect">
              <a:avLst/>
            </a:prstGeom>
          </p:spPr>
        </p:pic>
        <p:pic>
          <p:nvPicPr>
            <p:cNvPr id="15023" name="image 15023"/>
            <p:cNvPicPr>
              <a:picLocks noChangeAspect="1"/>
            </p:cNvPicPr>
            <p:nvPr/>
          </p:nvPicPr>
          <p:blipFill>
            <a:blip r:embed="rId15023">
                </a:blip>
            <a:srcRect/>
            <a:stretch>
              <a:fillRect/>
            </a:stretch>
          </p:blipFill>
          <p:spPr>
            <a:xfrm rot="0" flipV="0" flipH="0">
              <a:off x="18122900" y="3797300"/>
              <a:ext cx="3810000" cy="3365500"/>
            </a:xfrm>
            <a:prstGeom prst="rect">
              <a:avLst/>
            </a:prstGeom>
          </p:spPr>
        </p:pic>
        <p:sp>
          <p:nvSpPr>
            <p:cNvPr id="15024" name="Object 15024"/>
            <p:cNvSpPr txBox="1"/>
            <p:nvPr/>
          </p:nvSpPr>
          <p:spPr>
            <a:xfrm>
              <a:off x="18982740" y="5025556"/>
              <a:ext cx="2184387" cy="1219200"/>
            </a:xfrm>
            <a:prstGeom prst="rect">
              <a:avLst/>
            </a:prstGeom>
          </p:spPr>
          <p:txBody>
            <a:bodyPr vert="horz" anchor="t" rtlCol="0" anchorCtr="0">
              <a:noAutofit/>
            </a:bodyPr>
            <a:lstStyle/>
            <a:p>
              <a:pPr algn="ctr">
                <a:lnSpc>
                  <a:spcPct val="100000"/>
                </a:lnSpc>
              </a:pPr>
              <a:r>
                <a:rPr sz="8000" i="0" b="0" dirty="0" smtClean="0" lang="zh-CN">
                  <a:solidFill>
                    <a:srgbClr val="345EA9"/>
                  </a:solidFill>
                  <a:latin typeface="OPPOSans-H"/>
                  <a:ea typeface="OPPOSans-H"/>
                </a:rPr>
                <a:t>04</a:t>
              </a:r>
              <a:endParaRPr lang="zh-CN" altLang="en-US"/>
            </a:p>
          </p:txBody>
        </p:sp>
        <p:sp>
          <p:nvSpPr>
            <p:cNvPr id="15025" name="Object 15025"/>
            <p:cNvSpPr txBox="1"/>
            <p:nvPr/>
          </p:nvSpPr>
          <p:spPr>
            <a:xfrm>
              <a:off x="17870090" y="8772324"/>
              <a:ext cx="4470400" cy="1981200"/>
            </a:xfrm>
            <a:prstGeom prst="rect">
              <a:avLst/>
            </a:prstGeom>
          </p:spPr>
          <p:txBody>
            <a:bodyPr vert="horz" anchor="t" rtlCol="0" anchorCtr="0">
              <a:noAutofit/>
            </a:bodyPr>
            <a:lstStyle/>
            <a:p>
              <a:pPr algn="just">
                <a:lnSpc>
                  <a:spcPct val="110833"/>
                </a:lnSpc>
              </a:pPr>
              <a:r>
                <a:rPr sz="3000" i="0" b="0" dirty="0" smtClean="0" lang="zh-CN">
                  <a:solidFill>
                    <a:srgbClr val="333333"/>
                  </a:solidFill>
                  <a:latin typeface="OPPOSans-R"/>
                  <a:ea typeface="OPPOSans-R"/>
                </a:rPr>
                <a:t>个人将人民币存入银行，享受银行给与的利息  约定存款金额，每月按时存款，到期合并支取</a:t>
              </a:r>
              <a:endParaRPr lang="zh-CN" altLang="en-US"/>
            </a:p>
          </p:txBody>
        </p:sp>
        <p:sp>
          <p:nvSpPr>
            <p:cNvPr id="15026" name="Object 15026"/>
            <p:cNvSpPr txBox="1"/>
            <p:nvPr/>
          </p:nvSpPr>
          <p:spPr>
            <a:xfrm>
              <a:off x="17971695" y="7758179"/>
              <a:ext cx="4216400" cy="635000"/>
            </a:xfrm>
            <a:prstGeom prst="rect">
              <a:avLst/>
            </a:prstGeom>
          </p:spPr>
          <p:txBody>
            <a:bodyPr vert="horz" anchor="t" rtlCol="0" anchorCtr="0">
              <a:noAutofit/>
            </a:bodyPr>
            <a:lstStyle/>
            <a:p>
              <a:pPr algn="ctr">
                <a:lnSpc>
                  <a:spcPct val="100000"/>
                </a:lnSpc>
              </a:pPr>
              <a:r>
                <a:rPr sz="4200" i="0" b="0" dirty="0" smtClean="0" lang="zh-CN">
                  <a:solidFill>
                    <a:srgbClr val="000000"/>
                  </a:solidFill>
                  <a:latin typeface="OPPOSans-B"/>
                  <a:ea typeface="OPPOSans-B"/>
                </a:rPr>
                <a:t>零存整取</a:t>
              </a:r>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1601" name="Object 1601"/>
          <p:cNvSpPr txBox="1"/>
          <p:nvPr/>
        </p:nvSpPr>
        <p:spPr>
          <a:xfrm>
            <a:off x="7446110" y="577488"/>
            <a:ext cx="9491779"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外汇业务特征</a:t>
            </a:r>
            <a:endParaRPr lang="zh-CN" altLang="en-US"/>
          </a:p>
        </p:txBody>
      </p:sp>
      <p:sp>
        <p:nvSpPr>
          <p:cNvPr id="1602" name="Object 1602"/>
          <p:cNvSpPr txBox="1"/>
          <p:nvPr/>
        </p:nvSpPr>
        <p:spPr>
          <a:xfrm>
            <a:off x="4731022" y="1685790"/>
            <a:ext cx="14432751"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Characteristics of Foreign Exchange business</a:t>
            </a:r>
            <a:endParaRPr lang="zh-CN" altLang="en-US"/>
          </a:p>
        </p:txBody>
      </p:sp>
      <p:sp>
        <p:nvSpPr>
          <p:cNvPr id="1603" name="Object 1603"/>
          <p:cNvSpPr txBox="1"/>
          <p:nvPr/>
        </p:nvSpPr>
        <p:spPr>
          <a:xfrm>
            <a:off x="3898304" y="5761630"/>
            <a:ext cx="3860800" cy="990600"/>
          </a:xfrm>
          <a:prstGeom prst="rect">
            <a:avLst/>
          </a:prstGeom>
        </p:spPr>
        <p:txBody>
          <a:bodyPr vert="horz" anchor="t" rtlCol="0" anchorCtr="0">
            <a:noAutofit/>
          </a:bodyPr>
          <a:lstStyle/>
          <a:p>
            <a:pPr algn="l">
              <a:lnSpc>
                <a:spcPct val="110833"/>
              </a:lnSpc>
            </a:pPr>
            <a:r>
              <a:rPr sz="3000" i="0" b="0" dirty="0" smtClean="0" lang="zh-CN">
                <a:solidFill>
                  <a:srgbClr val="262626"/>
                </a:solidFill>
                <a:latin typeface="OPPOSans-R"/>
                <a:ea typeface="OPPOSans-R"/>
              </a:rPr>
              <a:t>外汇资金存入银行，获取银行利息</a:t>
            </a:r>
            <a:endParaRPr lang="zh-CN" altLang="en-US"/>
          </a:p>
        </p:txBody>
      </p:sp>
      <p:sp>
        <p:nvSpPr>
          <p:cNvPr id="1604" name="Object 1604"/>
          <p:cNvSpPr txBox="1"/>
          <p:nvPr/>
        </p:nvSpPr>
        <p:spPr>
          <a:xfrm>
            <a:off x="16855281" y="9139036"/>
            <a:ext cx="4305300" cy="990600"/>
          </a:xfrm>
          <a:prstGeom prst="rect">
            <a:avLst/>
          </a:prstGeom>
        </p:spPr>
        <p:txBody>
          <a:bodyPr vert="horz" anchor="t" rtlCol="0" anchorCtr="0">
            <a:noAutofit/>
          </a:bodyPr>
          <a:lstStyle/>
          <a:p>
            <a:pPr algn="l">
              <a:lnSpc>
                <a:spcPct val="110833"/>
              </a:lnSpc>
            </a:pPr>
            <a:r>
              <a:rPr sz="3000" i="0" b="0" dirty="0" smtClean="0" lang="zh-CN">
                <a:solidFill>
                  <a:srgbClr val="262626"/>
                </a:solidFill>
                <a:latin typeface="OPPOSans-R"/>
                <a:ea typeface="OPPOSans-R"/>
              </a:rPr>
              <a:t>通过买卖交易系统进行不同币种外汇的买卖</a:t>
            </a:r>
            <a:endParaRPr lang="zh-CN" altLang="en-US"/>
          </a:p>
        </p:txBody>
      </p:sp>
      <p:sp>
        <p:nvSpPr>
          <p:cNvPr id="1605" name="Object 1605"/>
          <p:cNvSpPr txBox="1"/>
          <p:nvPr/>
        </p:nvSpPr>
        <p:spPr>
          <a:xfrm>
            <a:off x="3897907" y="4706413"/>
            <a:ext cx="3437213" cy="685800"/>
          </a:xfrm>
          <a:prstGeom prst="rect">
            <a:avLst/>
          </a:prstGeom>
        </p:spPr>
        <p:txBody>
          <a:bodyPr vert="horz" anchor="t" rtlCol="0" anchorCtr="0">
            <a:noAutofit/>
          </a:bodyPr>
          <a:lstStyle/>
          <a:p>
            <a:pPr algn="l">
              <a:lnSpc>
                <a:spcPct val="100000"/>
              </a:lnSpc>
            </a:pPr>
            <a:r>
              <a:rPr sz="4500" i="0" b="0" dirty="0" smtClean="0" lang="zh-CN">
                <a:solidFill>
                  <a:srgbClr val="333333"/>
                </a:solidFill>
                <a:latin typeface="OPPOSans-B"/>
                <a:ea typeface="OPPOSans-B"/>
              </a:rPr>
              <a:t>存款</a:t>
            </a:r>
            <a:endParaRPr lang="zh-CN" altLang="en-US"/>
          </a:p>
        </p:txBody>
      </p:sp>
      <p:sp>
        <p:nvSpPr>
          <p:cNvPr id="1606" name="Object 1606"/>
          <p:cNvSpPr txBox="1"/>
          <p:nvPr/>
        </p:nvSpPr>
        <p:spPr>
          <a:xfrm>
            <a:off x="16831667" y="8055046"/>
            <a:ext cx="4328909" cy="685800"/>
          </a:xfrm>
          <a:prstGeom prst="rect">
            <a:avLst/>
          </a:prstGeom>
        </p:spPr>
        <p:txBody>
          <a:bodyPr vert="horz" anchor="t" rtlCol="0" anchorCtr="0">
            <a:noAutofit/>
          </a:bodyPr>
          <a:lstStyle/>
          <a:p>
            <a:pPr algn="l">
              <a:lnSpc>
                <a:spcPct val="100000"/>
              </a:lnSpc>
            </a:pPr>
            <a:r>
              <a:rPr sz="4500" i="0" b="0" dirty="0" smtClean="0" lang="zh-CN">
                <a:solidFill>
                  <a:srgbClr val="333333"/>
                </a:solidFill>
                <a:latin typeface="OPPOSans-B"/>
                <a:ea typeface="OPPOSans-B"/>
              </a:rPr>
              <a:t>交易</a:t>
            </a:r>
            <a:endParaRPr lang="zh-CN" altLang="en-US"/>
          </a:p>
        </p:txBody>
      </p:sp>
      <p:grpSp>
        <p:nvGrpSpPr>
          <p:cNvPr id="1607" name="组合 1607"/>
          <p:cNvGrpSpPr/>
          <p:nvPr/>
        </p:nvGrpSpPr>
        <p:grpSpPr>
          <a:xfrm>
            <a:off x="7886700" y="4483100"/>
            <a:ext cx="8382000" cy="6146800"/>
            <a:chOff x="7886700" y="4483100"/>
            <a:chExt cx="8382000" cy="6146800"/>
          </a:xfrm>
        </p:grpSpPr>
        <p:pic>
          <p:nvPicPr>
            <p:cNvPr id="1608" name="image 1608"/>
            <p:cNvPicPr>
              <a:picLocks noChangeAspect="1"/>
            </p:cNvPicPr>
            <p:nvPr/>
          </p:nvPicPr>
          <p:blipFill>
            <a:blip r:embed="rId1608">
                </a:blip>
            <a:srcRect/>
            <a:stretch>
              <a:fillRect/>
            </a:stretch>
          </p:blipFill>
          <p:spPr>
            <a:xfrm rot="0" flipV="0" flipH="0">
              <a:off x="10350500" y="4495800"/>
              <a:ext cx="3479800" cy="6134100"/>
            </a:xfrm>
            <a:prstGeom prst="rect">
              <a:avLst/>
            </a:prstGeom>
          </p:spPr>
        </p:pic>
        <p:pic>
          <p:nvPicPr>
            <p:cNvPr id="1609" name="image 1609"/>
            <p:cNvPicPr>
              <a:picLocks noChangeAspect="1"/>
            </p:cNvPicPr>
            <p:nvPr/>
          </p:nvPicPr>
          <p:blipFill>
            <a:blip r:embed="rId1609">
                </a:blip>
            <a:srcRect/>
            <a:stretch>
              <a:fillRect/>
            </a:stretch>
          </p:blipFill>
          <p:spPr>
            <a:xfrm rot="0" flipV="0" flipH="0">
              <a:off x="10337800" y="7962900"/>
              <a:ext cx="5930900" cy="2667000"/>
            </a:xfrm>
            <a:prstGeom prst="rect">
              <a:avLst/>
            </a:prstGeom>
          </p:spPr>
        </p:pic>
        <p:pic>
          <p:nvPicPr>
            <p:cNvPr id="16010" name="image 16010"/>
            <p:cNvPicPr>
              <a:picLocks noChangeAspect="1"/>
            </p:cNvPicPr>
            <p:nvPr/>
          </p:nvPicPr>
          <p:blipFill>
            <a:blip r:embed="rId16010">
                </a:blip>
            <a:srcRect/>
            <a:stretch>
              <a:fillRect/>
            </a:stretch>
          </p:blipFill>
          <p:spPr>
            <a:xfrm rot="0" flipV="0" flipH="0">
              <a:off x="7886700" y="4483100"/>
              <a:ext cx="5943600" cy="2679700"/>
            </a:xfrm>
            <a:prstGeom prst="rect">
              <a:avLst/>
            </a:prstGeom>
          </p:spPr>
        </p:pic>
        <p:pic>
          <p:nvPicPr>
            <p:cNvPr id="16011" name="image 16011"/>
            <p:cNvPicPr>
              <a:picLocks noChangeAspect="1"/>
            </p:cNvPicPr>
            <p:nvPr/>
          </p:nvPicPr>
          <p:blipFill>
            <a:blip r:embed="rId16011">
                </a:blip>
            <a:srcRect/>
            <a:stretch>
              <a:fillRect/>
            </a:stretch>
          </p:blipFill>
          <p:spPr>
            <a:xfrm rot="0" flipV="0" flipH="0">
              <a:off x="12115800" y="8750300"/>
              <a:ext cx="1727200" cy="1193800"/>
            </a:xfrm>
            <a:prstGeom prst="rect">
              <a:avLst/>
            </a:prstGeom>
          </p:spPr>
        </p:pic>
        <p:pic>
          <p:nvPicPr>
            <p:cNvPr id="16012" name="image 16012"/>
            <p:cNvPicPr>
              <a:picLocks noChangeAspect="1"/>
            </p:cNvPicPr>
            <p:nvPr/>
          </p:nvPicPr>
          <p:blipFill>
            <a:blip r:embed="rId16012">
                </a:blip>
            <a:srcRect/>
            <a:stretch>
              <a:fillRect/>
            </a:stretch>
          </p:blipFill>
          <p:spPr>
            <a:xfrm rot="0" flipV="0" flipH="0">
              <a:off x="10337800" y="5092700"/>
              <a:ext cx="1689100" cy="1384300"/>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1701" name="Object 1701"/>
          <p:cNvSpPr txBox="1"/>
          <p:nvPr/>
        </p:nvSpPr>
        <p:spPr>
          <a:xfrm>
            <a:off x="2287190" y="5092300"/>
            <a:ext cx="5727700" cy="24765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股票是股份公司发行的所有权凭证，是股份公司为筹集资金而发行给各个股东作为持股凭证并借以取得股息和红利的一种有价证券</a:t>
            </a:r>
            <a:endParaRPr lang="zh-CN" altLang="en-US"/>
          </a:p>
        </p:txBody>
      </p:sp>
      <p:sp>
        <p:nvSpPr>
          <p:cNvPr id="1702" name="Object 1702"/>
          <p:cNvSpPr txBox="1"/>
          <p:nvPr/>
        </p:nvSpPr>
        <p:spPr>
          <a:xfrm>
            <a:off x="2286793" y="9169000"/>
            <a:ext cx="5651500" cy="9906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基金是指为了某种目的而设立的具有一定数量的资金</a:t>
            </a:r>
            <a:endParaRPr lang="zh-CN" altLang="en-US"/>
          </a:p>
        </p:txBody>
      </p:sp>
      <p:sp>
        <p:nvSpPr>
          <p:cNvPr id="1703" name="Object 1703"/>
          <p:cNvSpPr txBox="1"/>
          <p:nvPr/>
        </p:nvSpPr>
        <p:spPr>
          <a:xfrm>
            <a:off x="16459398" y="5092300"/>
            <a:ext cx="6032500" cy="14859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投资者的买卖交易记录只在个人预先开立的“黄金存折账户”上体现，而不涉及实物金的提取</a:t>
            </a:r>
            <a:endParaRPr lang="zh-CN" altLang="en-US"/>
          </a:p>
        </p:txBody>
      </p:sp>
      <p:sp>
        <p:nvSpPr>
          <p:cNvPr id="1704" name="Object 1704"/>
          <p:cNvSpPr txBox="1"/>
          <p:nvPr/>
        </p:nvSpPr>
        <p:spPr>
          <a:xfrm>
            <a:off x="16448087" y="9179716"/>
            <a:ext cx="6083300" cy="19812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理财业务是商业银行利用自身所处的经济枢纽地位、先进的科技设备和营销理念，为社会公众提供咨询、委托、保管组合最佳投资方案</a:t>
            </a:r>
            <a:endParaRPr lang="zh-CN" altLang="en-US"/>
          </a:p>
        </p:txBody>
      </p:sp>
      <p:sp>
        <p:nvSpPr>
          <p:cNvPr id="1705" name="Object 1705"/>
          <p:cNvSpPr txBox="1"/>
          <p:nvPr/>
        </p:nvSpPr>
        <p:spPr>
          <a:xfrm>
            <a:off x="2285404" y="4091570"/>
            <a:ext cx="4602114" cy="635000"/>
          </a:xfrm>
          <a:prstGeom prst="rect">
            <a:avLst/>
          </a:prstGeom>
        </p:spPr>
        <p:txBody>
          <a:bodyPr vert="horz" anchor="t" rtlCol="0" anchorCtr="0">
            <a:noAutofit/>
          </a:bodyPr>
          <a:lstStyle/>
          <a:p>
            <a:pPr algn="l">
              <a:lnSpc>
                <a:spcPct val="100000"/>
              </a:lnSpc>
            </a:pPr>
            <a:r>
              <a:rPr sz="4200" i="0" b="0" dirty="0" smtClean="0" lang="zh-CN">
                <a:solidFill>
                  <a:srgbClr val="4FB1CA"/>
                </a:solidFill>
                <a:latin typeface="OPPOSans-B"/>
                <a:ea typeface="OPPOSans-B"/>
              </a:rPr>
              <a:t>股票</a:t>
            </a:r>
            <a:endParaRPr lang="zh-CN" altLang="en-US"/>
          </a:p>
        </p:txBody>
      </p:sp>
      <p:sp>
        <p:nvSpPr>
          <p:cNvPr id="1706" name="Object 1706"/>
          <p:cNvSpPr txBox="1"/>
          <p:nvPr/>
        </p:nvSpPr>
        <p:spPr>
          <a:xfrm>
            <a:off x="2284809" y="8125606"/>
            <a:ext cx="4748126" cy="635000"/>
          </a:xfrm>
          <a:prstGeom prst="rect">
            <a:avLst/>
          </a:prstGeom>
        </p:spPr>
        <p:txBody>
          <a:bodyPr vert="horz" anchor="t" rtlCol="0" anchorCtr="0">
            <a:noAutofit/>
          </a:bodyPr>
          <a:lstStyle/>
          <a:p>
            <a:pPr algn="l">
              <a:lnSpc>
                <a:spcPct val="100000"/>
              </a:lnSpc>
            </a:pPr>
            <a:r>
              <a:rPr sz="4200" i="0" b="0" dirty="0" smtClean="0" lang="zh-CN">
                <a:solidFill>
                  <a:srgbClr val="3157A2"/>
                </a:solidFill>
                <a:latin typeface="OPPOSans-B"/>
                <a:ea typeface="OPPOSans-B"/>
              </a:rPr>
              <a:t>基金</a:t>
            </a:r>
            <a:endParaRPr lang="zh-CN" altLang="en-US"/>
          </a:p>
        </p:txBody>
      </p:sp>
      <p:sp>
        <p:nvSpPr>
          <p:cNvPr id="1707" name="Object 1707"/>
          <p:cNvSpPr txBox="1"/>
          <p:nvPr/>
        </p:nvSpPr>
        <p:spPr>
          <a:xfrm>
            <a:off x="16413360" y="4112406"/>
            <a:ext cx="5277420" cy="635000"/>
          </a:xfrm>
          <a:prstGeom prst="rect">
            <a:avLst/>
          </a:prstGeom>
        </p:spPr>
        <p:txBody>
          <a:bodyPr vert="horz" anchor="t" rtlCol="0" anchorCtr="0">
            <a:noAutofit/>
          </a:bodyPr>
          <a:lstStyle/>
          <a:p>
            <a:pPr algn="l">
              <a:lnSpc>
                <a:spcPct val="100000"/>
              </a:lnSpc>
            </a:pPr>
            <a:r>
              <a:rPr sz="4200" i="0" b="0" dirty="0" smtClean="0" lang="zh-CN">
                <a:solidFill>
                  <a:srgbClr val="4BA5C4"/>
                </a:solidFill>
                <a:latin typeface="OPPOSans-B"/>
                <a:ea typeface="OPPOSans-B"/>
              </a:rPr>
              <a:t>黄金</a:t>
            </a:r>
            <a:endParaRPr lang="zh-CN" altLang="en-US"/>
          </a:p>
        </p:txBody>
      </p:sp>
      <p:sp>
        <p:nvSpPr>
          <p:cNvPr id="1708" name="Object 1708"/>
          <p:cNvSpPr txBox="1"/>
          <p:nvPr/>
        </p:nvSpPr>
        <p:spPr>
          <a:xfrm>
            <a:off x="16423084" y="8123026"/>
            <a:ext cx="5441683" cy="635000"/>
          </a:xfrm>
          <a:prstGeom prst="rect">
            <a:avLst/>
          </a:prstGeom>
        </p:spPr>
        <p:txBody>
          <a:bodyPr vert="horz" anchor="t" rtlCol="0" anchorCtr="0">
            <a:noAutofit/>
          </a:bodyPr>
          <a:lstStyle/>
          <a:p>
            <a:pPr algn="l">
              <a:lnSpc>
                <a:spcPct val="100000"/>
              </a:lnSpc>
            </a:pPr>
            <a:r>
              <a:rPr sz="4200" i="0" b="0" dirty="0" smtClean="0" lang="zh-CN">
                <a:solidFill>
                  <a:srgbClr val="2E50A0"/>
                </a:solidFill>
                <a:latin typeface="OPPOSans-B"/>
                <a:ea typeface="OPPOSans-B"/>
              </a:rPr>
              <a:t>理财</a:t>
            </a:r>
            <a:endParaRPr lang="zh-CN" altLang="en-US"/>
          </a:p>
        </p:txBody>
      </p:sp>
      <p:sp>
        <p:nvSpPr>
          <p:cNvPr id="1709" name="Object 1709"/>
          <p:cNvSpPr txBox="1"/>
          <p:nvPr/>
        </p:nvSpPr>
        <p:spPr>
          <a:xfrm>
            <a:off x="7305248" y="577488"/>
            <a:ext cx="9773500"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中间业务特征</a:t>
            </a:r>
            <a:endParaRPr lang="zh-CN" altLang="en-US"/>
          </a:p>
        </p:txBody>
      </p:sp>
      <p:sp>
        <p:nvSpPr>
          <p:cNvPr id="17010" name="Object 17010"/>
          <p:cNvSpPr txBox="1"/>
          <p:nvPr/>
        </p:nvSpPr>
        <p:spPr>
          <a:xfrm>
            <a:off x="5233840" y="1679638"/>
            <a:ext cx="13916318"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Intermediate service characteristics</a:t>
            </a:r>
            <a:endParaRPr lang="zh-CN" altLang="en-US"/>
          </a:p>
        </p:txBody>
      </p:sp>
      <p:grpSp>
        <p:nvGrpSpPr>
          <p:cNvPr id="17011" name="组合 17011"/>
          <p:cNvGrpSpPr/>
          <p:nvPr/>
        </p:nvGrpSpPr>
        <p:grpSpPr>
          <a:xfrm>
            <a:off x="8470900" y="3873500"/>
            <a:ext cx="7404100" cy="7404100"/>
            <a:chOff x="8470900" y="3873500"/>
            <a:chExt cx="7404100" cy="7404100"/>
          </a:xfrm>
        </p:grpSpPr>
        <p:pic>
          <p:nvPicPr>
            <p:cNvPr id="17012" name="image 17012"/>
            <p:cNvPicPr>
              <a:picLocks noChangeAspect="1"/>
            </p:cNvPicPr>
            <p:nvPr/>
          </p:nvPicPr>
          <p:blipFill>
            <a:blip r:embed="rId17012">
                </a:blip>
            <a:srcRect/>
            <a:stretch>
              <a:fillRect/>
            </a:stretch>
          </p:blipFill>
          <p:spPr>
            <a:xfrm rot="0" flipV="0" flipH="0">
              <a:off x="10629900" y="6070600"/>
              <a:ext cx="3086100" cy="3086100"/>
            </a:xfrm>
            <a:prstGeom prst="rect">
              <a:avLst/>
            </a:prstGeom>
          </p:spPr>
        </p:pic>
        <p:pic>
          <p:nvPicPr>
            <p:cNvPr id="17013" name="image 17013"/>
            <p:cNvPicPr>
              <a:picLocks noChangeAspect="1"/>
            </p:cNvPicPr>
            <p:nvPr/>
          </p:nvPicPr>
          <p:blipFill>
            <a:blip r:embed="rId17013">
                </a:blip>
            <a:srcRect/>
            <a:stretch>
              <a:fillRect/>
            </a:stretch>
          </p:blipFill>
          <p:spPr>
            <a:xfrm rot="0" flipV="0" flipH="0">
              <a:off x="11595100" y="7010400"/>
              <a:ext cx="1193800" cy="1193800"/>
            </a:xfrm>
            <a:prstGeom prst="rect">
              <a:avLst/>
            </a:prstGeom>
          </p:spPr>
        </p:pic>
        <p:pic>
          <p:nvPicPr>
            <p:cNvPr id="17014" name="image 17014"/>
            <p:cNvPicPr>
              <a:picLocks noChangeAspect="1"/>
            </p:cNvPicPr>
            <p:nvPr/>
          </p:nvPicPr>
          <p:blipFill>
            <a:blip r:embed="rId17014">
                </a:blip>
            <a:srcRect/>
            <a:stretch>
              <a:fillRect/>
            </a:stretch>
          </p:blipFill>
          <p:spPr>
            <a:xfrm rot="0" flipV="0" flipH="0">
              <a:off x="8470900" y="3873500"/>
              <a:ext cx="7404100" cy="7404100"/>
            </a:xfrm>
            <a:prstGeom prst="rect">
              <a:avLst/>
            </a:prstGeom>
          </p:spPr>
        </p:pic>
        <p:sp>
          <p:nvSpPr>
            <p:cNvPr id="17015" name="Object 17015"/>
            <p:cNvSpPr txBox="1"/>
            <p:nvPr/>
          </p:nvSpPr>
          <p:spPr>
            <a:xfrm>
              <a:off x="11337329" y="4492277"/>
              <a:ext cx="1515102" cy="850900"/>
            </a:xfrm>
            <a:prstGeom prst="rect">
              <a:avLst/>
            </a:prstGeom>
          </p:spPr>
          <p:txBody>
            <a:bodyPr vert="horz" anchor="t" rtlCol="0" anchorCtr="0">
              <a:noAutofit/>
            </a:bodyPr>
            <a:lstStyle/>
            <a:p>
              <a:pPr algn="ctr">
                <a:lnSpc>
                  <a:spcPct val="100000"/>
                </a:lnSpc>
              </a:pPr>
              <a:r>
                <a:rPr sz="5600" i="0" b="0" spc="33" dirty="0" smtClean="0" lang="zh-CN">
                  <a:solidFill>
                    <a:srgbClr val="333333"/>
                  </a:solidFill>
                  <a:latin typeface="OPPOSans-B"/>
                  <a:ea typeface="OPPOSans-B"/>
                </a:rPr>
                <a:t>01</a:t>
              </a:r>
              <a:endParaRPr lang="zh-CN" altLang="en-US"/>
            </a:p>
          </p:txBody>
        </p:sp>
        <p:sp>
          <p:nvSpPr>
            <p:cNvPr id="17016" name="Object 17016"/>
            <p:cNvSpPr txBox="1"/>
            <p:nvPr/>
          </p:nvSpPr>
          <p:spPr>
            <a:xfrm>
              <a:off x="13953529" y="7108477"/>
              <a:ext cx="1515071" cy="850900"/>
            </a:xfrm>
            <a:prstGeom prst="rect">
              <a:avLst/>
            </a:prstGeom>
          </p:spPr>
          <p:txBody>
            <a:bodyPr vert="horz" anchor="t" rtlCol="0" anchorCtr="0">
              <a:noAutofit/>
            </a:bodyPr>
            <a:lstStyle/>
            <a:p>
              <a:pPr algn="ctr">
                <a:lnSpc>
                  <a:spcPct val="100000"/>
                </a:lnSpc>
              </a:pPr>
              <a:r>
                <a:rPr sz="5600" i="0" b="0" spc="33" dirty="0" smtClean="0" lang="zh-CN">
                  <a:solidFill>
                    <a:srgbClr val="333333"/>
                  </a:solidFill>
                  <a:latin typeface="OPPOSans-B"/>
                  <a:ea typeface="OPPOSans-B"/>
                </a:rPr>
                <a:t>02</a:t>
              </a:r>
              <a:endParaRPr lang="zh-CN" altLang="en-US"/>
            </a:p>
          </p:txBody>
        </p:sp>
        <p:sp>
          <p:nvSpPr>
            <p:cNvPr id="17017" name="Object 17017"/>
            <p:cNvSpPr txBox="1"/>
            <p:nvPr/>
          </p:nvSpPr>
          <p:spPr>
            <a:xfrm>
              <a:off x="8606829" y="7108477"/>
              <a:ext cx="1514341" cy="850900"/>
            </a:xfrm>
            <a:prstGeom prst="rect">
              <a:avLst/>
            </a:prstGeom>
          </p:spPr>
          <p:txBody>
            <a:bodyPr vert="horz" anchor="t" rtlCol="0" anchorCtr="0">
              <a:noAutofit/>
            </a:bodyPr>
            <a:lstStyle/>
            <a:p>
              <a:pPr algn="ctr">
                <a:lnSpc>
                  <a:spcPct val="100000"/>
                </a:lnSpc>
              </a:pPr>
              <a:r>
                <a:rPr sz="5600" i="0" b="0" spc="33" dirty="0" smtClean="0" lang="zh-CN">
                  <a:solidFill>
                    <a:srgbClr val="333333"/>
                  </a:solidFill>
                  <a:latin typeface="OPPOSans-B"/>
                  <a:ea typeface="OPPOSans-B"/>
                </a:rPr>
                <a:t>03</a:t>
              </a:r>
              <a:endParaRPr lang="zh-CN" altLang="en-US"/>
            </a:p>
          </p:txBody>
        </p:sp>
        <p:sp>
          <p:nvSpPr>
            <p:cNvPr id="17018" name="Object 17018"/>
            <p:cNvSpPr txBox="1"/>
            <p:nvPr/>
          </p:nvSpPr>
          <p:spPr>
            <a:xfrm>
              <a:off x="11248429" y="9750077"/>
              <a:ext cx="1842868" cy="850900"/>
            </a:xfrm>
            <a:prstGeom prst="rect">
              <a:avLst/>
            </a:prstGeom>
          </p:spPr>
          <p:txBody>
            <a:bodyPr vert="horz" anchor="t" rtlCol="0" anchorCtr="0">
              <a:noAutofit/>
            </a:bodyPr>
            <a:lstStyle/>
            <a:p>
              <a:pPr algn="ctr">
                <a:lnSpc>
                  <a:spcPct val="100000"/>
                </a:lnSpc>
              </a:pPr>
              <a:r>
                <a:rPr sz="5600" i="0" b="0" spc="33" dirty="0" smtClean="0" lang="zh-CN">
                  <a:solidFill>
                    <a:srgbClr val="333333"/>
                  </a:solidFill>
                  <a:latin typeface="OPPOSans-B"/>
                  <a:ea typeface="OPPOSans-B"/>
                </a:rPr>
                <a:t>04</a:t>
              </a:r>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1801" name="Object 1801"/>
          <p:cNvSpPr txBox="1"/>
          <p:nvPr/>
        </p:nvSpPr>
        <p:spPr>
          <a:xfrm>
            <a:off x="10160198" y="5327602"/>
            <a:ext cx="9255410" cy="1447800"/>
          </a:xfrm>
          <a:prstGeom prst="rect">
            <a:avLst/>
          </a:prstGeom>
        </p:spPr>
        <p:txBody>
          <a:bodyPr vert="horz" anchor="t" rtlCol="0" anchorCtr="0">
            <a:noAutofit/>
          </a:bodyPr>
          <a:lstStyle/>
          <a:p>
            <a:pPr algn="l">
              <a:lnSpc>
                <a:spcPct val="100000"/>
              </a:lnSpc>
            </a:pPr>
            <a:r>
              <a:rPr sz="9500" i="0" b="1" dirty="0" smtClean="0" lang="zh-CN">
                <a:solidFill>
                  <a:srgbClr val="333333"/>
                </a:solidFill>
                <a:latin typeface="OPPOSans-H"/>
                <a:ea typeface="OPPOSans-H"/>
              </a:rPr>
              <a:t>常用名词解释</a:t>
            </a:r>
            <a:endParaRPr lang="zh-CN" altLang="en-US"/>
          </a:p>
        </p:txBody>
      </p:sp>
      <p:sp>
        <p:nvSpPr>
          <p:cNvPr id="1802" name="Object 1802"/>
          <p:cNvSpPr txBox="1"/>
          <p:nvPr/>
        </p:nvSpPr>
        <p:spPr>
          <a:xfrm>
            <a:off x="10231239" y="6740512"/>
            <a:ext cx="9784019" cy="635000"/>
          </a:xfrm>
          <a:prstGeom prst="rect">
            <a:avLst/>
          </a:prstGeom>
        </p:spPr>
        <p:txBody>
          <a:bodyPr vert="horz" anchor="t" rtlCol="0" anchorCtr="0">
            <a:noAutofit/>
          </a:bodyPr>
          <a:lstStyle/>
          <a:p>
            <a:pPr algn="l">
              <a:lnSpc>
                <a:spcPct val="100000"/>
              </a:lnSpc>
            </a:pPr>
            <a:r>
              <a:rPr sz="4200" i="0" b="0" dirty="0" smtClean="0" lang="zh-CN">
                <a:solidFill>
                  <a:srgbClr val="333333"/>
                </a:solidFill>
                <a:latin typeface="OPPOSans-R"/>
                <a:ea typeface="OPPOSans-R"/>
              </a:rPr>
              <a:t>Common noun interpretation</a:t>
            </a:r>
            <a:endParaRPr lang="zh-CN" altLang="en-US"/>
          </a:p>
        </p:txBody>
      </p:sp>
      <p:grpSp>
        <p:nvGrpSpPr>
          <p:cNvPr id="1803" name="组合 1803"/>
          <p:cNvGrpSpPr/>
          <p:nvPr/>
        </p:nvGrpSpPr>
        <p:grpSpPr>
          <a:xfrm>
            <a:off x="17360900" y="1092200"/>
            <a:ext cx="7023100" cy="12623800"/>
            <a:chOff x="17360900" y="1092200"/>
            <a:chExt cx="7023100" cy="12623800"/>
          </a:xfrm>
        </p:grpSpPr>
        <p:pic>
          <p:nvPicPr>
            <p:cNvPr id="1804" name="image 1804"/>
            <p:cNvPicPr>
              <a:picLocks noChangeAspect="1"/>
            </p:cNvPicPr>
            <p:nvPr/>
          </p:nvPicPr>
          <p:blipFill>
            <a:blip r:embed="rId1804">
                </a:blip>
            <a:srcRect/>
            <a:stretch>
              <a:fillRect/>
            </a:stretch>
          </p:blipFill>
          <p:spPr>
            <a:xfrm rot="0" flipV="0" flipH="0">
              <a:off x="17360900" y="1092200"/>
              <a:ext cx="7023100" cy="12623800"/>
            </a:xfrm>
            <a:prstGeom prst="rect">
              <a:avLst/>
            </a:prstGeom>
          </p:spPr>
        </p:pic>
        <p:pic>
          <p:nvPicPr>
            <p:cNvPr id="1805" name="image 1805"/>
            <p:cNvPicPr>
              <a:picLocks noChangeAspect="1"/>
            </p:cNvPicPr>
            <p:nvPr/>
          </p:nvPicPr>
          <p:blipFill>
            <a:blip r:embed="rId1805">
                </a:blip>
            <a:srcRect/>
            <a:stretch>
              <a:fillRect/>
            </a:stretch>
          </p:blipFill>
          <p:spPr>
            <a:xfrm rot="0" flipV="0" flipH="0">
              <a:off x="21259800" y="8445500"/>
              <a:ext cx="3124200" cy="5270500"/>
            </a:xfrm>
            <a:prstGeom prst="rect">
              <a:avLst/>
            </a:prstGeom>
          </p:spPr>
        </p:pic>
      </p:grpSp>
      <p:grpSp>
        <p:nvGrpSpPr>
          <p:cNvPr id="1806" name="组合 1806"/>
          <p:cNvGrpSpPr/>
          <p:nvPr/>
        </p:nvGrpSpPr>
        <p:grpSpPr>
          <a:xfrm>
            <a:off x="3441700" y="3327400"/>
            <a:ext cx="6134100" cy="6121400"/>
            <a:chOff x="3441700" y="3327400"/>
            <a:chExt cx="6134100" cy="6121400"/>
          </a:xfrm>
        </p:grpSpPr>
        <p:pic>
          <p:nvPicPr>
            <p:cNvPr id="1807" name="image 1807"/>
            <p:cNvPicPr>
              <a:picLocks noChangeAspect="1"/>
            </p:cNvPicPr>
            <p:nvPr/>
          </p:nvPicPr>
          <p:blipFill>
            <a:blip r:embed="rId1807">
                </a:blip>
            <a:srcRect/>
            <a:stretch>
              <a:fillRect/>
            </a:stretch>
          </p:blipFill>
          <p:spPr>
            <a:xfrm rot="0" flipV="0" flipH="0">
              <a:off x="3848100" y="3708400"/>
              <a:ext cx="5308600" cy="5308600"/>
            </a:xfrm>
            <a:prstGeom prst="rect">
              <a:avLst/>
            </a:prstGeom>
          </p:spPr>
        </p:pic>
        <p:pic>
          <p:nvPicPr>
            <p:cNvPr id="1808" name="image 1808"/>
            <p:cNvPicPr>
              <a:picLocks noChangeAspect="1"/>
            </p:cNvPicPr>
            <p:nvPr/>
          </p:nvPicPr>
          <p:blipFill>
            <a:blip r:embed="rId1808">
                </a:blip>
            <a:srcRect/>
            <a:stretch>
              <a:fillRect/>
            </a:stretch>
          </p:blipFill>
          <p:spPr>
            <a:xfrm rot="0" flipV="0" flipH="0">
              <a:off x="4102100" y="8229600"/>
              <a:ext cx="4826000" cy="1219200"/>
            </a:xfrm>
            <a:prstGeom prst="rect">
              <a:avLst/>
            </a:prstGeom>
          </p:spPr>
        </p:pic>
        <p:pic>
          <p:nvPicPr>
            <p:cNvPr id="1809" name="image 1809"/>
            <p:cNvPicPr>
              <a:picLocks noChangeAspect="1"/>
            </p:cNvPicPr>
            <p:nvPr/>
          </p:nvPicPr>
          <p:blipFill>
            <a:blip r:embed="rId1809">
                </a:blip>
            <a:srcRect/>
            <a:stretch>
              <a:fillRect/>
            </a:stretch>
          </p:blipFill>
          <p:spPr>
            <a:xfrm rot="0" flipV="0" flipH="0">
              <a:off x="6921500" y="3327400"/>
              <a:ext cx="2654300" cy="4203700"/>
            </a:xfrm>
            <a:prstGeom prst="rect">
              <a:avLst/>
            </a:prstGeom>
          </p:spPr>
        </p:pic>
        <p:pic>
          <p:nvPicPr>
            <p:cNvPr id="18010" name="image 18010"/>
            <p:cNvPicPr>
              <a:picLocks noChangeAspect="1"/>
            </p:cNvPicPr>
            <p:nvPr/>
          </p:nvPicPr>
          <p:blipFill>
            <a:blip r:embed="rId18010">
                </a:blip>
            <a:srcRect/>
            <a:stretch>
              <a:fillRect/>
            </a:stretch>
          </p:blipFill>
          <p:spPr>
            <a:xfrm rot="0" flipV="0" flipH="0">
              <a:off x="3441700" y="3327400"/>
              <a:ext cx="2667000" cy="4203700"/>
            </a:xfrm>
            <a:prstGeom prst="rect">
              <a:avLst/>
            </a:prstGeom>
          </p:spPr>
        </p:pic>
        <p:sp>
          <p:nvSpPr>
            <p:cNvPr id="18011" name="Object 18011"/>
            <p:cNvSpPr txBox="1"/>
            <p:nvPr/>
          </p:nvSpPr>
          <p:spPr>
            <a:xfrm>
              <a:off x="4239675" y="5075491"/>
              <a:ext cx="4548501" cy="2438400"/>
            </a:xfrm>
            <a:prstGeom prst="rect">
              <a:avLst/>
            </a:prstGeom>
          </p:spPr>
          <p:txBody>
            <a:bodyPr vert="horz" anchor="t" rtlCol="0" anchorCtr="0">
              <a:noAutofit/>
            </a:bodyPr>
            <a:lstStyle/>
            <a:p>
              <a:pPr algn="ctr">
                <a:lnSpc>
                  <a:spcPct val="100000"/>
                </a:lnSpc>
              </a:pPr>
              <a:r>
                <a:rPr sz="16000" i="0" b="0" dirty="0" smtClean="0" lang="zh-CN">
                  <a:solidFill>
                    <a:srgbClr val="3564A8"/>
                  </a:solidFill>
                  <a:latin typeface="OPPOSans-B"/>
                  <a:ea typeface="OPPOSans-B"/>
                </a:rPr>
                <a:t>04</a:t>
              </a:r>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1901" name="Object 1901"/>
          <p:cNvSpPr txBox="1"/>
          <p:nvPr/>
        </p:nvSpPr>
        <p:spPr>
          <a:xfrm>
            <a:off x="8420807" y="572408"/>
            <a:ext cx="7631994"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贷款业务</a:t>
            </a:r>
            <a:endParaRPr lang="zh-CN" altLang="en-US"/>
          </a:p>
        </p:txBody>
      </p:sp>
      <p:sp>
        <p:nvSpPr>
          <p:cNvPr id="1902" name="Object 1902"/>
          <p:cNvSpPr txBox="1"/>
          <p:nvPr/>
        </p:nvSpPr>
        <p:spPr>
          <a:xfrm>
            <a:off x="8580114" y="1679638"/>
            <a:ext cx="7342805"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Loan business</a:t>
            </a:r>
            <a:endParaRPr lang="zh-CN" altLang="en-US"/>
          </a:p>
        </p:txBody>
      </p:sp>
      <p:grpSp>
        <p:nvGrpSpPr>
          <p:cNvPr id="1903" name="组合 1903"/>
          <p:cNvGrpSpPr/>
          <p:nvPr/>
        </p:nvGrpSpPr>
        <p:grpSpPr>
          <a:xfrm>
            <a:off x="2997200" y="3606800"/>
            <a:ext cx="5321300" cy="8064500"/>
            <a:chOff x="2997200" y="3606800"/>
            <a:chExt cx="5321300" cy="8064500"/>
          </a:xfrm>
        </p:grpSpPr>
        <p:pic>
          <p:nvPicPr>
            <p:cNvPr id="1904" name="image 1904"/>
            <p:cNvPicPr>
              <a:picLocks noChangeAspect="1"/>
            </p:cNvPicPr>
            <p:nvPr/>
          </p:nvPicPr>
          <p:blipFill>
            <a:blip r:embed="rId1904">
                </a:blip>
            <a:srcRect/>
            <a:stretch>
              <a:fillRect/>
            </a:stretch>
          </p:blipFill>
          <p:spPr>
            <a:xfrm rot="0" flipV="0" flipH="0">
              <a:off x="2997200" y="5918200"/>
              <a:ext cx="5321300" cy="5753100"/>
            </a:xfrm>
            <a:prstGeom prst="rect">
              <a:avLst/>
            </a:prstGeom>
          </p:spPr>
        </p:pic>
        <p:pic>
          <p:nvPicPr>
            <p:cNvPr id="1905" name="image 1905"/>
            <p:cNvPicPr>
              <a:picLocks noChangeAspect="1"/>
            </p:cNvPicPr>
            <p:nvPr/>
          </p:nvPicPr>
          <p:blipFill>
            <a:blip r:embed="rId1905">
                </a:blip>
            <a:srcRect/>
            <a:stretch>
              <a:fillRect/>
            </a:stretch>
          </p:blipFill>
          <p:spPr>
            <a:xfrm rot="0" flipV="0" flipH="0">
              <a:off x="5054600" y="5194300"/>
              <a:ext cx="2590800" cy="2184400"/>
            </a:xfrm>
            <a:prstGeom prst="rect">
              <a:avLst/>
            </a:prstGeom>
          </p:spPr>
        </p:pic>
        <p:pic>
          <p:nvPicPr>
            <p:cNvPr id="1906" name="image 1906"/>
            <p:cNvPicPr>
              <a:picLocks noChangeAspect="1"/>
            </p:cNvPicPr>
            <p:nvPr/>
          </p:nvPicPr>
          <p:blipFill>
            <a:blip r:embed="rId1906">
                </a:blip>
            <a:srcRect/>
            <a:stretch>
              <a:fillRect/>
            </a:stretch>
          </p:blipFill>
          <p:spPr>
            <a:xfrm rot="0" flipV="0" flipH="0">
              <a:off x="3670300" y="5194300"/>
              <a:ext cx="2590800" cy="2184400"/>
            </a:xfrm>
            <a:prstGeom prst="rect">
              <a:avLst/>
            </a:prstGeom>
          </p:spPr>
        </p:pic>
        <p:pic>
          <p:nvPicPr>
            <p:cNvPr id="1907" name="image 1907"/>
            <p:cNvPicPr>
              <a:picLocks noChangeAspect="1"/>
            </p:cNvPicPr>
            <p:nvPr/>
          </p:nvPicPr>
          <p:blipFill>
            <a:blip r:embed="rId1907">
                </a:blip>
            <a:srcRect/>
            <a:stretch>
              <a:fillRect/>
            </a:stretch>
          </p:blipFill>
          <p:spPr>
            <a:xfrm rot="0" flipV="0" flipH="0">
              <a:off x="5118100" y="3606800"/>
              <a:ext cx="1079500" cy="3695700"/>
            </a:xfrm>
            <a:prstGeom prst="rect">
              <a:avLst/>
            </a:prstGeom>
          </p:spPr>
        </p:pic>
        <p:pic>
          <p:nvPicPr>
            <p:cNvPr id="1908" name="image 1908"/>
            <p:cNvPicPr>
              <a:picLocks noChangeAspect="1"/>
            </p:cNvPicPr>
            <p:nvPr/>
          </p:nvPicPr>
          <p:blipFill>
            <a:blip r:embed="rId1908">
              <a:alphaModFix amt="30196"/>
            </a:blip>
            <a:srcRect/>
            <a:stretch>
              <a:fillRect/>
            </a:stretch>
          </p:blipFill>
          <p:spPr>
            <a:xfrm rot="0" flipV="0" flipH="0">
              <a:off x="5130800" y="3619500"/>
              <a:ext cx="1054100" cy="1587500"/>
            </a:xfrm>
            <a:prstGeom prst="rect">
              <a:avLst/>
            </a:prstGeom>
          </p:spPr>
        </p:pic>
        <p:sp>
          <p:nvSpPr>
            <p:cNvPr id="1909" name="Object 1909"/>
            <p:cNvSpPr txBox="1"/>
            <p:nvPr/>
          </p:nvSpPr>
          <p:spPr>
            <a:xfrm>
              <a:off x="5054600" y="6096677"/>
              <a:ext cx="1206500" cy="787400"/>
            </a:xfrm>
            <a:prstGeom prst="rect">
              <a:avLst/>
            </a:prstGeom>
          </p:spPr>
          <p:txBody>
            <a:bodyPr vert="horz" anchor="t" rtlCol="0" anchorCtr="0">
              <a:noAutofit/>
            </a:bodyPr>
            <a:lstStyle/>
            <a:p>
              <a:pPr algn="ctr">
                <a:lnSpc>
                  <a:spcPct val="100000"/>
                </a:lnSpc>
              </a:pPr>
              <a:r>
                <a:rPr sz="5200" i="0" b="0" dirty="0" smtClean="0" lang="zh-CN">
                  <a:solidFill>
                    <a:srgbClr val="FFFFFF"/>
                  </a:solidFill>
                  <a:latin typeface="OPPOSans-B"/>
                  <a:ea typeface="OPPOSans-B"/>
                </a:rPr>
                <a:t>01</a:t>
              </a:r>
              <a:endParaRPr lang="zh-CN" altLang="en-US"/>
            </a:p>
          </p:txBody>
        </p:sp>
        <p:sp>
          <p:nvSpPr>
            <p:cNvPr id="19010" name="Object 19010"/>
            <p:cNvSpPr txBox="1"/>
            <p:nvPr/>
          </p:nvSpPr>
          <p:spPr>
            <a:xfrm>
              <a:off x="3542703" y="7815333"/>
              <a:ext cx="4102696" cy="685799"/>
            </a:xfrm>
            <a:prstGeom prst="rect">
              <a:avLst/>
            </a:prstGeom>
          </p:spPr>
          <p:txBody>
            <a:bodyPr vert="horz" anchor="t" rtlCol="0" anchorCtr="0">
              <a:noAutofit/>
            </a:bodyPr>
            <a:lstStyle/>
            <a:p>
              <a:pPr algn="ctr">
                <a:lnSpc>
                  <a:spcPct val="100000"/>
                </a:lnSpc>
              </a:pPr>
              <a:r>
                <a:rPr sz="4500" i="0" b="0" dirty="0" smtClean="0" lang="zh-CN">
                  <a:solidFill>
                    <a:srgbClr val="333333"/>
                  </a:solidFill>
                  <a:latin typeface="OPPOSans-B"/>
                  <a:ea typeface="OPPOSans-B"/>
                </a:rPr>
                <a:t>信用贷款</a:t>
              </a:r>
              <a:endParaRPr lang="zh-CN" altLang="en-US"/>
            </a:p>
          </p:txBody>
        </p:sp>
        <p:sp>
          <p:nvSpPr>
            <p:cNvPr id="19011" name="Object 19011"/>
            <p:cNvSpPr txBox="1"/>
            <p:nvPr/>
          </p:nvSpPr>
          <p:spPr>
            <a:xfrm>
              <a:off x="3441104" y="8826100"/>
              <a:ext cx="4800600" cy="14859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用贷款是指以借款人的信誉发放的贷款， 借款人不需要提供担保</a:t>
              </a:r>
              <a:endParaRPr lang="zh-CN" altLang="en-US"/>
            </a:p>
          </p:txBody>
        </p:sp>
      </p:grpSp>
      <p:grpSp>
        <p:nvGrpSpPr>
          <p:cNvPr id="19012" name="组合 19012"/>
          <p:cNvGrpSpPr/>
          <p:nvPr/>
        </p:nvGrpSpPr>
        <p:grpSpPr>
          <a:xfrm>
            <a:off x="9537700" y="3606800"/>
            <a:ext cx="5308600" cy="8064500"/>
            <a:chOff x="9537700" y="3606800"/>
            <a:chExt cx="5308600" cy="8064500"/>
          </a:xfrm>
        </p:grpSpPr>
        <p:pic>
          <p:nvPicPr>
            <p:cNvPr id="19013" name="image 19013"/>
            <p:cNvPicPr>
              <a:picLocks noChangeAspect="1"/>
            </p:cNvPicPr>
            <p:nvPr/>
          </p:nvPicPr>
          <p:blipFill>
            <a:blip r:embed="rId19013">
                </a:blip>
            <a:srcRect/>
            <a:stretch>
              <a:fillRect/>
            </a:stretch>
          </p:blipFill>
          <p:spPr>
            <a:xfrm rot="0" flipV="0" flipH="0">
              <a:off x="9537700" y="5918200"/>
              <a:ext cx="5308600" cy="5753100"/>
            </a:xfrm>
            <a:prstGeom prst="rect">
              <a:avLst/>
            </a:prstGeom>
          </p:spPr>
        </p:pic>
        <p:pic>
          <p:nvPicPr>
            <p:cNvPr id="19014" name="image 19014"/>
            <p:cNvPicPr>
              <a:picLocks noChangeAspect="1"/>
            </p:cNvPicPr>
            <p:nvPr/>
          </p:nvPicPr>
          <p:blipFill>
            <a:blip r:embed="rId19014">
                </a:blip>
            <a:srcRect/>
            <a:stretch>
              <a:fillRect/>
            </a:stretch>
          </p:blipFill>
          <p:spPr>
            <a:xfrm rot="0" flipV="0" flipH="0">
              <a:off x="11595100" y="5194300"/>
              <a:ext cx="2590800" cy="2184400"/>
            </a:xfrm>
            <a:prstGeom prst="rect">
              <a:avLst/>
            </a:prstGeom>
          </p:spPr>
        </p:pic>
        <p:pic>
          <p:nvPicPr>
            <p:cNvPr id="19015" name="image 19015"/>
            <p:cNvPicPr>
              <a:picLocks noChangeAspect="1"/>
            </p:cNvPicPr>
            <p:nvPr/>
          </p:nvPicPr>
          <p:blipFill>
            <a:blip r:embed="rId19015">
                </a:blip>
            <a:srcRect/>
            <a:stretch>
              <a:fillRect/>
            </a:stretch>
          </p:blipFill>
          <p:spPr>
            <a:xfrm rot="0" flipV="0" flipH="0">
              <a:off x="10210800" y="5194300"/>
              <a:ext cx="2590800" cy="2184400"/>
            </a:xfrm>
            <a:prstGeom prst="rect">
              <a:avLst/>
            </a:prstGeom>
          </p:spPr>
        </p:pic>
        <p:pic>
          <p:nvPicPr>
            <p:cNvPr id="19016" name="image 19016"/>
            <p:cNvPicPr>
              <a:picLocks noChangeAspect="1"/>
            </p:cNvPicPr>
            <p:nvPr/>
          </p:nvPicPr>
          <p:blipFill>
            <a:blip r:embed="rId19016">
                </a:blip>
            <a:srcRect/>
            <a:stretch>
              <a:fillRect/>
            </a:stretch>
          </p:blipFill>
          <p:spPr>
            <a:xfrm rot="0" flipV="0" flipH="0">
              <a:off x="11658600" y="3606800"/>
              <a:ext cx="1079500" cy="3695700"/>
            </a:xfrm>
            <a:prstGeom prst="rect">
              <a:avLst/>
            </a:prstGeom>
          </p:spPr>
        </p:pic>
        <p:pic>
          <p:nvPicPr>
            <p:cNvPr id="19017" name="image 19017"/>
            <p:cNvPicPr>
              <a:picLocks noChangeAspect="1"/>
            </p:cNvPicPr>
            <p:nvPr/>
          </p:nvPicPr>
          <p:blipFill>
            <a:blip r:embed="rId19017">
              <a:alphaModFix amt="30196"/>
            </a:blip>
            <a:srcRect/>
            <a:stretch>
              <a:fillRect/>
            </a:stretch>
          </p:blipFill>
          <p:spPr>
            <a:xfrm rot="0" flipV="0" flipH="0">
              <a:off x="11671300" y="3619500"/>
              <a:ext cx="1054100" cy="1587500"/>
            </a:xfrm>
            <a:prstGeom prst="rect">
              <a:avLst/>
            </a:prstGeom>
          </p:spPr>
        </p:pic>
        <p:sp>
          <p:nvSpPr>
            <p:cNvPr id="19018" name="Object 19018"/>
            <p:cNvSpPr txBox="1"/>
            <p:nvPr/>
          </p:nvSpPr>
          <p:spPr>
            <a:xfrm>
              <a:off x="11595100" y="6096677"/>
              <a:ext cx="1295400" cy="787400"/>
            </a:xfrm>
            <a:prstGeom prst="rect">
              <a:avLst/>
            </a:prstGeom>
          </p:spPr>
          <p:txBody>
            <a:bodyPr vert="horz" anchor="t" rtlCol="0" anchorCtr="0">
              <a:noAutofit/>
            </a:bodyPr>
            <a:lstStyle/>
            <a:p>
              <a:pPr algn="ctr">
                <a:lnSpc>
                  <a:spcPct val="100000"/>
                </a:lnSpc>
              </a:pPr>
              <a:r>
                <a:rPr sz="5200" i="0" b="0" dirty="0" smtClean="0" lang="zh-CN">
                  <a:solidFill>
                    <a:srgbClr val="FFFFFF"/>
                  </a:solidFill>
                  <a:latin typeface="OPPOSans-B"/>
                  <a:ea typeface="OPPOSans-B"/>
                </a:rPr>
                <a:t>02</a:t>
              </a:r>
              <a:endParaRPr lang="zh-CN" altLang="en-US"/>
            </a:p>
          </p:txBody>
        </p:sp>
        <p:sp>
          <p:nvSpPr>
            <p:cNvPr id="19019" name="Object 19019"/>
            <p:cNvSpPr txBox="1"/>
            <p:nvPr/>
          </p:nvSpPr>
          <p:spPr>
            <a:xfrm>
              <a:off x="9892314" y="7815333"/>
              <a:ext cx="4480455" cy="685799"/>
            </a:xfrm>
            <a:prstGeom prst="rect">
              <a:avLst/>
            </a:prstGeom>
          </p:spPr>
          <p:txBody>
            <a:bodyPr vert="horz" anchor="t" rtlCol="0" anchorCtr="0">
              <a:noAutofit/>
            </a:bodyPr>
            <a:lstStyle/>
            <a:p>
              <a:pPr algn="ctr">
                <a:lnSpc>
                  <a:spcPct val="100000"/>
                </a:lnSpc>
              </a:pPr>
              <a:r>
                <a:rPr sz="4500" i="0" b="0" dirty="0" smtClean="0" lang="zh-CN">
                  <a:solidFill>
                    <a:srgbClr val="333333"/>
                  </a:solidFill>
                  <a:latin typeface="OPPOSans-B"/>
                  <a:ea typeface="OPPOSans-B"/>
                </a:rPr>
                <a:t>担保贷款</a:t>
              </a:r>
              <a:endParaRPr lang="zh-CN" altLang="en-US"/>
            </a:p>
          </p:txBody>
        </p:sp>
        <p:sp>
          <p:nvSpPr>
            <p:cNvPr id="19020" name="Object 19020"/>
            <p:cNvSpPr txBox="1"/>
            <p:nvPr/>
          </p:nvSpPr>
          <p:spPr>
            <a:xfrm>
              <a:off x="9790707" y="8823124"/>
              <a:ext cx="5105400" cy="24892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分为：保证贷款、抵押贷款、质押贷款</a:t>
              </a:r>
              <a:endParaRPr lang="zh-CN" altLang="en-US" sz="3000"/>
            </a:p>
            <a:p>
              <a:pPr algn="l">
                <a:lnSpc>
                  <a:spcPct val="110833"/>
                </a:lnSpc>
              </a:pPr>
              <a:r>
                <a:rPr sz="3000" i="0" b="0" dirty="0" smtClean="0" lang="zh-CN">
                  <a:solidFill>
                    <a:srgbClr val="333333"/>
                  </a:solidFill>
                  <a:latin typeface="OPPOSans-R"/>
                  <a:ea typeface="OPPOSans-R"/>
                </a:rPr>
                <a:t>担保贷款是以第三人为借款人提供相应的担保为条件发放的贷款。</a:t>
              </a:r>
              <a:endParaRPr lang="zh-CN" altLang="en-US"/>
            </a:p>
          </p:txBody>
        </p:sp>
      </p:grpSp>
      <p:grpSp>
        <p:nvGrpSpPr>
          <p:cNvPr id="19021" name="组合 19021"/>
          <p:cNvGrpSpPr/>
          <p:nvPr/>
        </p:nvGrpSpPr>
        <p:grpSpPr>
          <a:xfrm>
            <a:off x="16052800" y="3606800"/>
            <a:ext cx="5321300" cy="8064500"/>
            <a:chOff x="16052800" y="3606800"/>
            <a:chExt cx="5321300" cy="8064500"/>
          </a:xfrm>
        </p:grpSpPr>
        <p:pic>
          <p:nvPicPr>
            <p:cNvPr id="19022" name="image 19022"/>
            <p:cNvPicPr>
              <a:picLocks noChangeAspect="1"/>
            </p:cNvPicPr>
            <p:nvPr/>
          </p:nvPicPr>
          <p:blipFill>
            <a:blip r:embed="rId19022">
                </a:blip>
            <a:srcRect/>
            <a:stretch>
              <a:fillRect/>
            </a:stretch>
          </p:blipFill>
          <p:spPr>
            <a:xfrm rot="0" flipV="0" flipH="0">
              <a:off x="16052800" y="5918200"/>
              <a:ext cx="5321300" cy="5753100"/>
            </a:xfrm>
            <a:prstGeom prst="rect">
              <a:avLst/>
            </a:prstGeom>
          </p:spPr>
        </p:pic>
        <p:pic>
          <p:nvPicPr>
            <p:cNvPr id="19023" name="image 19023"/>
            <p:cNvPicPr>
              <a:picLocks noChangeAspect="1"/>
            </p:cNvPicPr>
            <p:nvPr/>
          </p:nvPicPr>
          <p:blipFill>
            <a:blip r:embed="rId19023">
                </a:blip>
            <a:srcRect/>
            <a:stretch>
              <a:fillRect/>
            </a:stretch>
          </p:blipFill>
          <p:spPr>
            <a:xfrm rot="0" flipV="0" flipH="0">
              <a:off x="18135600" y="5194300"/>
              <a:ext cx="2590800" cy="2184400"/>
            </a:xfrm>
            <a:prstGeom prst="rect">
              <a:avLst/>
            </a:prstGeom>
          </p:spPr>
        </p:pic>
        <p:pic>
          <p:nvPicPr>
            <p:cNvPr id="19024" name="image 19024"/>
            <p:cNvPicPr>
              <a:picLocks noChangeAspect="1"/>
            </p:cNvPicPr>
            <p:nvPr/>
          </p:nvPicPr>
          <p:blipFill>
            <a:blip r:embed="rId19024">
                </a:blip>
            <a:srcRect/>
            <a:stretch>
              <a:fillRect/>
            </a:stretch>
          </p:blipFill>
          <p:spPr>
            <a:xfrm rot="0" flipV="0" flipH="0">
              <a:off x="16751300" y="5194300"/>
              <a:ext cx="2590800" cy="2184400"/>
            </a:xfrm>
            <a:prstGeom prst="rect">
              <a:avLst/>
            </a:prstGeom>
          </p:spPr>
        </p:pic>
        <p:pic>
          <p:nvPicPr>
            <p:cNvPr id="19025" name="image 19025"/>
            <p:cNvPicPr>
              <a:picLocks noChangeAspect="1"/>
            </p:cNvPicPr>
            <p:nvPr/>
          </p:nvPicPr>
          <p:blipFill>
            <a:blip r:embed="rId19025">
                </a:blip>
            <a:srcRect/>
            <a:stretch>
              <a:fillRect/>
            </a:stretch>
          </p:blipFill>
          <p:spPr>
            <a:xfrm rot="0" flipV="0" flipH="0">
              <a:off x="18199100" y="3606800"/>
              <a:ext cx="1079500" cy="3695700"/>
            </a:xfrm>
            <a:prstGeom prst="rect">
              <a:avLst/>
            </a:prstGeom>
          </p:spPr>
        </p:pic>
        <p:pic>
          <p:nvPicPr>
            <p:cNvPr id="19026" name="image 19026"/>
            <p:cNvPicPr>
              <a:picLocks noChangeAspect="1"/>
            </p:cNvPicPr>
            <p:nvPr/>
          </p:nvPicPr>
          <p:blipFill>
            <a:blip r:embed="rId19026">
              <a:alphaModFix amt="30196"/>
            </a:blip>
            <a:srcRect/>
            <a:stretch>
              <a:fillRect/>
            </a:stretch>
          </p:blipFill>
          <p:spPr>
            <a:xfrm rot="0" flipV="0" flipH="0">
              <a:off x="18211800" y="3619500"/>
              <a:ext cx="1054100" cy="1587500"/>
            </a:xfrm>
            <a:prstGeom prst="rect">
              <a:avLst/>
            </a:prstGeom>
          </p:spPr>
        </p:pic>
        <p:sp>
          <p:nvSpPr>
            <p:cNvPr id="19027" name="Object 19027"/>
            <p:cNvSpPr txBox="1"/>
            <p:nvPr/>
          </p:nvSpPr>
          <p:spPr>
            <a:xfrm>
              <a:off x="18135600" y="6096677"/>
              <a:ext cx="1295400" cy="787400"/>
            </a:xfrm>
            <a:prstGeom prst="rect">
              <a:avLst/>
            </a:prstGeom>
          </p:spPr>
          <p:txBody>
            <a:bodyPr vert="horz" anchor="t" rtlCol="0" anchorCtr="0">
              <a:noAutofit/>
            </a:bodyPr>
            <a:lstStyle/>
            <a:p>
              <a:pPr algn="ctr">
                <a:lnSpc>
                  <a:spcPct val="100000"/>
                </a:lnSpc>
              </a:pPr>
              <a:r>
                <a:rPr sz="5200" i="0" b="0" dirty="0" smtClean="0" lang="zh-CN">
                  <a:solidFill>
                    <a:srgbClr val="FFFFFF"/>
                  </a:solidFill>
                  <a:latin typeface="OPPOSans-B"/>
                  <a:ea typeface="OPPOSans-B"/>
                </a:rPr>
                <a:t>03</a:t>
              </a:r>
              <a:endParaRPr lang="zh-CN" altLang="en-US"/>
            </a:p>
          </p:txBody>
        </p:sp>
        <p:sp>
          <p:nvSpPr>
            <p:cNvPr id="19028" name="Object 19028"/>
            <p:cNvSpPr txBox="1"/>
            <p:nvPr/>
          </p:nvSpPr>
          <p:spPr>
            <a:xfrm>
              <a:off x="16560203" y="7799458"/>
              <a:ext cx="4166196" cy="685799"/>
            </a:xfrm>
            <a:prstGeom prst="rect">
              <a:avLst/>
            </a:prstGeom>
          </p:spPr>
          <p:txBody>
            <a:bodyPr vert="horz" anchor="t" rtlCol="0" anchorCtr="0">
              <a:noAutofit/>
            </a:bodyPr>
            <a:lstStyle/>
            <a:p>
              <a:pPr algn="ctr">
                <a:lnSpc>
                  <a:spcPct val="100000"/>
                </a:lnSpc>
              </a:pPr>
              <a:r>
                <a:rPr sz="4500" i="0" b="0" dirty="0" smtClean="0" lang="zh-CN">
                  <a:solidFill>
                    <a:srgbClr val="333333"/>
                  </a:solidFill>
                  <a:latin typeface="OPPOSans-B"/>
                  <a:ea typeface="OPPOSans-B"/>
                </a:rPr>
                <a:t>票据贴现</a:t>
              </a:r>
              <a:endParaRPr lang="zh-CN" altLang="en-US"/>
            </a:p>
          </p:txBody>
        </p:sp>
        <p:sp>
          <p:nvSpPr>
            <p:cNvPr id="19029" name="Object 19029"/>
            <p:cNvSpPr txBox="1"/>
            <p:nvPr/>
          </p:nvSpPr>
          <p:spPr>
            <a:xfrm>
              <a:off x="16458604" y="8813003"/>
              <a:ext cx="4622800" cy="9906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票据贴现是应收和应付票据的贴现</a:t>
              </a: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01" name="image 201"/>
          <p:cNvPicPr>
            <a:picLocks noChangeAspect="1"/>
          </p:cNvPicPr>
          <p:nvPr/>
        </p:nvPicPr>
        <p:blipFill>
          <a:blip r:embed="rId201">
                </a:blip>
          <a:srcRect/>
          <a:stretch>
            <a:fillRect/>
          </a:stretch>
        </p:blipFill>
        <p:spPr>
          <a:xfrm rot="0" flipV="0" flipH="0">
            <a:off x="3378200" y="-50800"/>
            <a:ext cx="17602200" cy="4851400"/>
          </a:xfrm>
          <a:prstGeom prst="rect">
            <a:avLst/>
          </a:prstGeom>
        </p:spPr>
      </p:pic>
      <p:sp>
        <p:nvSpPr>
          <p:cNvPr id="202" name="Object 202"/>
          <p:cNvSpPr txBox="1"/>
          <p:nvPr/>
        </p:nvSpPr>
        <p:spPr>
          <a:xfrm>
            <a:off x="8864596" y="2218721"/>
            <a:ext cx="6654800" cy="1828800"/>
          </a:xfrm>
          <a:prstGeom prst="rect">
            <a:avLst/>
          </a:prstGeom>
        </p:spPr>
        <p:txBody>
          <a:bodyPr vert="horz" anchor="t" rtlCol="0" anchorCtr="0">
            <a:noAutofit/>
          </a:bodyPr>
          <a:lstStyle/>
          <a:p>
            <a:pPr algn="ctr">
              <a:lnSpc>
                <a:spcPct val="100000"/>
              </a:lnSpc>
            </a:pPr>
            <a:r>
              <a:rPr sz="12000" i="0" b="0" spc="3600" dirty="0" smtClean="0" lang="zh-CN">
                <a:solidFill>
                  <a:srgbClr val="FFFFFF"/>
                </a:solidFill>
                <a:latin typeface="OPPOSans-H"/>
                <a:ea typeface="OPPOSans-H"/>
              </a:rPr>
              <a:t>目录</a:t>
            </a:r>
            <a:endParaRPr lang="zh-CN" altLang="en-US"/>
          </a:p>
        </p:txBody>
      </p:sp>
      <p:grpSp>
        <p:nvGrpSpPr>
          <p:cNvPr id="203" name="组合 203"/>
          <p:cNvGrpSpPr/>
          <p:nvPr/>
        </p:nvGrpSpPr>
        <p:grpSpPr>
          <a:xfrm>
            <a:off x="2851184" y="6172200"/>
            <a:ext cx="4070612" cy="5104372"/>
            <a:chOff x="2851184" y="6172200"/>
            <a:chExt cx="4070612" cy="5104372"/>
          </a:xfrm>
        </p:grpSpPr>
        <p:pic>
          <p:nvPicPr>
            <p:cNvPr id="204" name="image 204"/>
            <p:cNvPicPr>
              <a:picLocks noChangeAspect="1"/>
            </p:cNvPicPr>
            <p:nvPr/>
          </p:nvPicPr>
          <p:blipFill>
            <a:blip r:embed="rId204">
                </a:blip>
            <a:srcRect/>
            <a:stretch>
              <a:fillRect/>
            </a:stretch>
          </p:blipFill>
          <p:spPr>
            <a:xfrm rot="0" flipV="0" flipH="0">
              <a:off x="3644900" y="8661400"/>
              <a:ext cx="2463800" cy="647700"/>
            </a:xfrm>
            <a:prstGeom prst="rect">
              <a:avLst/>
            </a:prstGeom>
          </p:spPr>
        </p:pic>
        <p:pic>
          <p:nvPicPr>
            <p:cNvPr id="205" name="image 205"/>
            <p:cNvPicPr>
              <a:picLocks noChangeAspect="1"/>
            </p:cNvPicPr>
            <p:nvPr/>
          </p:nvPicPr>
          <p:blipFill>
            <a:blip r:embed="rId205">
                </a:blip>
            <a:srcRect/>
            <a:stretch>
              <a:fillRect/>
            </a:stretch>
          </p:blipFill>
          <p:spPr>
            <a:xfrm rot="0" flipV="0" flipH="0">
              <a:off x="5080000" y="6172200"/>
              <a:ext cx="1358900" cy="2159000"/>
            </a:xfrm>
            <a:prstGeom prst="rect">
              <a:avLst/>
            </a:prstGeom>
          </p:spPr>
        </p:pic>
        <p:pic>
          <p:nvPicPr>
            <p:cNvPr id="206" name="image 206"/>
            <p:cNvPicPr>
              <a:picLocks noChangeAspect="1"/>
            </p:cNvPicPr>
            <p:nvPr/>
          </p:nvPicPr>
          <p:blipFill>
            <a:blip r:embed="rId206">
                </a:blip>
            <a:srcRect/>
            <a:stretch>
              <a:fillRect/>
            </a:stretch>
          </p:blipFill>
          <p:spPr>
            <a:xfrm rot="0" flipV="0" flipH="0">
              <a:off x="3302000" y="6172200"/>
              <a:ext cx="1371600" cy="2159000"/>
            </a:xfrm>
            <a:prstGeom prst="rect">
              <a:avLst/>
            </a:prstGeom>
          </p:spPr>
        </p:pic>
        <p:pic>
          <p:nvPicPr>
            <p:cNvPr id="207" name="image 207"/>
            <p:cNvPicPr>
              <a:picLocks noChangeAspect="1"/>
            </p:cNvPicPr>
            <p:nvPr/>
          </p:nvPicPr>
          <p:blipFill>
            <a:blip r:embed="rId207">
                </a:blip>
            <a:srcRect/>
            <a:stretch>
              <a:fillRect/>
            </a:stretch>
          </p:blipFill>
          <p:spPr>
            <a:xfrm rot="0" flipV="0" flipH="0">
              <a:off x="4381500" y="7073900"/>
              <a:ext cx="1041400" cy="1308100"/>
            </a:xfrm>
            <a:prstGeom prst="rect">
              <a:avLst/>
            </a:prstGeom>
          </p:spPr>
        </p:pic>
        <p:sp>
          <p:nvSpPr>
            <p:cNvPr id="208" name="Object 208"/>
            <p:cNvSpPr txBox="1"/>
            <p:nvPr/>
          </p:nvSpPr>
          <p:spPr>
            <a:xfrm>
              <a:off x="3325032" y="10501872"/>
              <a:ext cx="3122917" cy="698499"/>
            </a:xfrm>
            <a:prstGeom prst="rect">
              <a:avLst/>
            </a:prstGeom>
          </p:spPr>
          <p:txBody>
            <a:bodyPr vert="horz" anchor="t" rtlCol="0" anchorCtr="0">
              <a:noAutofit/>
            </a:bodyPr>
            <a:lstStyle/>
            <a:p>
              <a:pPr algn="ctr">
                <a:lnSpc>
                  <a:spcPct val="83333"/>
                </a:lnSpc>
              </a:pPr>
              <a:r>
                <a:rPr sz="2800" i="0" b="0" dirty="0" smtClean="0" lang="zh-CN">
                  <a:solidFill>
                    <a:srgbClr val="A1A1A1"/>
                  </a:solidFill>
                  <a:latin typeface="OPPOSans-R"/>
                  <a:ea typeface="OPPOSans-R"/>
                </a:rPr>
                <a:t>Concept </a:t>
              </a:r>
              <a:endParaRPr lang="zh-CN" altLang="en-US" sz="2800"/>
            </a:p>
            <a:p>
              <a:pPr algn="ctr">
                <a:lnSpc>
                  <a:spcPct val="83333"/>
                </a:lnSpc>
              </a:pPr>
              <a:r>
                <a:rPr sz="2800" i="0" b="0" dirty="0" smtClean="0" lang="zh-CN">
                  <a:solidFill>
                    <a:srgbClr val="A1A1A1"/>
                  </a:solidFill>
                  <a:latin typeface="OPPOSans-R"/>
                  <a:ea typeface="OPPOSans-R"/>
                </a:rPr>
                <a:t>introduction</a:t>
              </a:r>
              <a:endParaRPr lang="zh-CN" altLang="en-US"/>
            </a:p>
          </p:txBody>
        </p:sp>
        <p:sp>
          <p:nvSpPr>
            <p:cNvPr id="209" name="Object 209"/>
            <p:cNvSpPr txBox="1"/>
            <p:nvPr/>
          </p:nvSpPr>
          <p:spPr>
            <a:xfrm>
              <a:off x="2851184" y="9628060"/>
              <a:ext cx="4070612" cy="685799"/>
            </a:xfrm>
            <a:prstGeom prst="rect">
              <a:avLst/>
            </a:prstGeom>
          </p:spPr>
          <p:txBody>
            <a:bodyPr vert="horz" anchor="t" rtlCol="0" anchorCtr="0">
              <a:noAutofit/>
            </a:bodyPr>
            <a:lstStyle/>
            <a:p>
              <a:pPr algn="ctr">
                <a:lnSpc>
                  <a:spcPct val="100000"/>
                </a:lnSpc>
              </a:pPr>
              <a:r>
                <a:rPr sz="4500" i="0" b="1" dirty="0" smtClean="0" lang="zh-CN">
                  <a:solidFill>
                    <a:srgbClr val="333333"/>
                  </a:solidFill>
                  <a:latin typeface="OPPOSans-H"/>
                  <a:ea typeface="OPPOSans-H"/>
                </a:rPr>
                <a:t>概念简介</a:t>
              </a:r>
              <a:endParaRPr lang="zh-CN" altLang="en-US"/>
            </a:p>
          </p:txBody>
        </p:sp>
      </p:grpSp>
      <p:grpSp>
        <p:nvGrpSpPr>
          <p:cNvPr id="2010" name="组合 2010"/>
          <p:cNvGrpSpPr/>
          <p:nvPr/>
        </p:nvGrpSpPr>
        <p:grpSpPr>
          <a:xfrm>
            <a:off x="7940816" y="6172200"/>
            <a:ext cx="3734744" cy="5104372"/>
            <a:chOff x="7940816" y="6172200"/>
            <a:chExt cx="3734744" cy="5104372"/>
          </a:xfrm>
        </p:grpSpPr>
        <p:pic>
          <p:nvPicPr>
            <p:cNvPr id="2011" name="image 2011"/>
            <p:cNvPicPr>
              <a:picLocks noChangeAspect="1"/>
            </p:cNvPicPr>
            <p:nvPr/>
          </p:nvPicPr>
          <p:blipFill>
            <a:blip r:embed="rId2011">
                </a:blip>
            <a:srcRect/>
            <a:stretch>
              <a:fillRect/>
            </a:stretch>
          </p:blipFill>
          <p:spPr>
            <a:xfrm rot="0" flipV="0" flipH="0">
              <a:off x="8521700" y="8661400"/>
              <a:ext cx="2463800" cy="647700"/>
            </a:xfrm>
            <a:prstGeom prst="rect">
              <a:avLst/>
            </a:prstGeom>
          </p:spPr>
        </p:pic>
        <p:pic>
          <p:nvPicPr>
            <p:cNvPr id="2012" name="image 2012"/>
            <p:cNvPicPr>
              <a:picLocks noChangeAspect="1"/>
            </p:cNvPicPr>
            <p:nvPr/>
          </p:nvPicPr>
          <p:blipFill>
            <a:blip r:embed="rId2012">
                </a:blip>
            <a:srcRect/>
            <a:stretch>
              <a:fillRect/>
            </a:stretch>
          </p:blipFill>
          <p:spPr>
            <a:xfrm rot="0" flipV="0" flipH="0">
              <a:off x="9956800" y="6172200"/>
              <a:ext cx="1358900" cy="2159000"/>
            </a:xfrm>
            <a:prstGeom prst="rect">
              <a:avLst/>
            </a:prstGeom>
          </p:spPr>
        </p:pic>
        <p:pic>
          <p:nvPicPr>
            <p:cNvPr id="2013" name="image 2013"/>
            <p:cNvPicPr>
              <a:picLocks noChangeAspect="1"/>
            </p:cNvPicPr>
            <p:nvPr/>
          </p:nvPicPr>
          <p:blipFill>
            <a:blip r:embed="rId2013">
                </a:blip>
            <a:srcRect/>
            <a:stretch>
              <a:fillRect/>
            </a:stretch>
          </p:blipFill>
          <p:spPr>
            <a:xfrm rot="0" flipV="0" flipH="0">
              <a:off x="8178800" y="6172200"/>
              <a:ext cx="1371600" cy="2159000"/>
            </a:xfrm>
            <a:prstGeom prst="rect">
              <a:avLst/>
            </a:prstGeom>
          </p:spPr>
        </p:pic>
        <p:pic>
          <p:nvPicPr>
            <p:cNvPr id="2014" name="image 2014"/>
            <p:cNvPicPr>
              <a:picLocks noChangeAspect="1"/>
            </p:cNvPicPr>
            <p:nvPr/>
          </p:nvPicPr>
          <p:blipFill>
            <a:blip r:embed="rId2014">
                </a:blip>
            <a:srcRect/>
            <a:stretch>
              <a:fillRect/>
            </a:stretch>
          </p:blipFill>
          <p:spPr>
            <a:xfrm rot="0" flipV="0" flipH="0">
              <a:off x="9156700" y="7112000"/>
              <a:ext cx="1231900" cy="1219200"/>
            </a:xfrm>
            <a:prstGeom prst="rect">
              <a:avLst/>
            </a:prstGeom>
          </p:spPr>
        </p:pic>
        <p:sp>
          <p:nvSpPr>
            <p:cNvPr id="2015" name="Object 2015"/>
            <p:cNvSpPr txBox="1"/>
            <p:nvPr/>
          </p:nvSpPr>
          <p:spPr>
            <a:xfrm>
              <a:off x="8160077" y="10501872"/>
              <a:ext cx="3300285" cy="698499"/>
            </a:xfrm>
            <a:prstGeom prst="rect">
              <a:avLst/>
            </a:prstGeom>
          </p:spPr>
          <p:txBody>
            <a:bodyPr vert="horz" anchor="t" rtlCol="0" anchorCtr="0">
              <a:noAutofit/>
            </a:bodyPr>
            <a:lstStyle/>
            <a:p>
              <a:pPr algn="ctr">
                <a:lnSpc>
                  <a:spcPct val="83333"/>
                </a:lnSpc>
              </a:pPr>
              <a:r>
                <a:rPr sz="2800" i="0" b="0" dirty="0" smtClean="0" lang="zh-CN">
                  <a:solidFill>
                    <a:srgbClr val="A1A1A1"/>
                  </a:solidFill>
                  <a:latin typeface="OPPOSans-R"/>
                  <a:ea typeface="OPPOSans-R"/>
                </a:rPr>
                <a:t>Summary of </a:t>
              </a:r>
              <a:endParaRPr lang="zh-CN" altLang="en-US" sz="2800"/>
            </a:p>
            <a:p>
              <a:pPr algn="ctr">
                <a:lnSpc>
                  <a:spcPct val="83333"/>
                </a:lnSpc>
              </a:pPr>
              <a:r>
                <a:rPr sz="2800" i="0" b="0" dirty="0" smtClean="0" lang="zh-CN">
                  <a:solidFill>
                    <a:srgbClr val="A1A1A1"/>
                  </a:solidFill>
                  <a:latin typeface="OPPOSans-R"/>
                  <a:ea typeface="OPPOSans-R"/>
                </a:rPr>
                <a:t>the business</a:t>
              </a:r>
              <a:endParaRPr lang="zh-CN" altLang="en-US"/>
            </a:p>
          </p:txBody>
        </p:sp>
        <p:sp>
          <p:nvSpPr>
            <p:cNvPr id="2016" name="Object 2016"/>
            <p:cNvSpPr txBox="1"/>
            <p:nvPr/>
          </p:nvSpPr>
          <p:spPr>
            <a:xfrm>
              <a:off x="7940816" y="9637982"/>
              <a:ext cx="3734744" cy="685799"/>
            </a:xfrm>
            <a:prstGeom prst="rect">
              <a:avLst/>
            </a:prstGeom>
          </p:spPr>
          <p:txBody>
            <a:bodyPr vert="horz" anchor="t" rtlCol="0" anchorCtr="0">
              <a:noAutofit/>
            </a:bodyPr>
            <a:lstStyle/>
            <a:p>
              <a:pPr algn="ctr">
                <a:lnSpc>
                  <a:spcPct val="100000"/>
                </a:lnSpc>
              </a:pPr>
              <a:r>
                <a:rPr sz="4500" i="0" b="1" dirty="0" smtClean="0" lang="zh-CN">
                  <a:solidFill>
                    <a:srgbClr val="333333"/>
                  </a:solidFill>
                  <a:latin typeface="OPPOSans-H"/>
                  <a:ea typeface="OPPOSans-H"/>
                </a:rPr>
                <a:t>业务概述</a:t>
              </a:r>
              <a:endParaRPr lang="zh-CN" altLang="en-US"/>
            </a:p>
          </p:txBody>
        </p:sp>
      </p:grpSp>
      <p:grpSp>
        <p:nvGrpSpPr>
          <p:cNvPr id="2017" name="组合 2017"/>
          <p:cNvGrpSpPr/>
          <p:nvPr/>
        </p:nvGrpSpPr>
        <p:grpSpPr>
          <a:xfrm>
            <a:off x="12650028" y="6172200"/>
            <a:ext cx="4125085" cy="5104372"/>
            <a:chOff x="12650028" y="6172200"/>
            <a:chExt cx="4125085" cy="5104372"/>
          </a:xfrm>
        </p:grpSpPr>
        <p:pic>
          <p:nvPicPr>
            <p:cNvPr id="2018" name="image 2018"/>
            <p:cNvPicPr>
              <a:picLocks noChangeAspect="1"/>
            </p:cNvPicPr>
            <p:nvPr/>
          </p:nvPicPr>
          <p:blipFill>
            <a:blip r:embed="rId2018">
                </a:blip>
            <a:srcRect/>
            <a:stretch>
              <a:fillRect/>
            </a:stretch>
          </p:blipFill>
          <p:spPr>
            <a:xfrm rot="0" flipV="0" flipH="0">
              <a:off x="13411199" y="8661400"/>
              <a:ext cx="2463800" cy="647700"/>
            </a:xfrm>
            <a:prstGeom prst="rect">
              <a:avLst/>
            </a:prstGeom>
          </p:spPr>
        </p:pic>
        <p:pic>
          <p:nvPicPr>
            <p:cNvPr id="2019" name="image 2019"/>
            <p:cNvPicPr>
              <a:picLocks noChangeAspect="1"/>
            </p:cNvPicPr>
            <p:nvPr/>
          </p:nvPicPr>
          <p:blipFill>
            <a:blip r:embed="rId2019">
                </a:blip>
            <a:srcRect/>
            <a:stretch>
              <a:fillRect/>
            </a:stretch>
          </p:blipFill>
          <p:spPr>
            <a:xfrm rot="0" flipV="0" flipH="0">
              <a:off x="14846299" y="6172200"/>
              <a:ext cx="1358900" cy="2159000"/>
            </a:xfrm>
            <a:prstGeom prst="rect">
              <a:avLst/>
            </a:prstGeom>
          </p:spPr>
        </p:pic>
        <p:pic>
          <p:nvPicPr>
            <p:cNvPr id="2020" name="image 2020"/>
            <p:cNvPicPr>
              <a:picLocks noChangeAspect="1"/>
            </p:cNvPicPr>
            <p:nvPr/>
          </p:nvPicPr>
          <p:blipFill>
            <a:blip r:embed="rId2020">
                </a:blip>
            <a:srcRect/>
            <a:stretch>
              <a:fillRect/>
            </a:stretch>
          </p:blipFill>
          <p:spPr>
            <a:xfrm rot="0" flipV="0" flipH="0">
              <a:off x="13068299" y="6172200"/>
              <a:ext cx="1371600" cy="2159000"/>
            </a:xfrm>
            <a:prstGeom prst="rect">
              <a:avLst/>
            </a:prstGeom>
          </p:spPr>
        </p:pic>
        <p:pic>
          <p:nvPicPr>
            <p:cNvPr id="2021" name="image 2021"/>
            <p:cNvPicPr>
              <a:picLocks noChangeAspect="1"/>
            </p:cNvPicPr>
            <p:nvPr/>
          </p:nvPicPr>
          <p:blipFill>
            <a:blip r:embed="rId2021">
                </a:blip>
            <a:srcRect/>
            <a:stretch>
              <a:fillRect/>
            </a:stretch>
          </p:blipFill>
          <p:spPr>
            <a:xfrm rot="0" flipV="0" flipH="0">
              <a:off x="13855699" y="6997700"/>
              <a:ext cx="1460500" cy="1460500"/>
            </a:xfrm>
            <a:prstGeom prst="rect">
              <a:avLst/>
            </a:prstGeom>
          </p:spPr>
        </p:pic>
        <p:sp>
          <p:nvSpPr>
            <p:cNvPr id="2022" name="Object 2022"/>
            <p:cNvSpPr txBox="1"/>
            <p:nvPr/>
          </p:nvSpPr>
          <p:spPr>
            <a:xfrm>
              <a:off x="12953491" y="10501872"/>
              <a:ext cx="3498482" cy="698499"/>
            </a:xfrm>
            <a:prstGeom prst="rect">
              <a:avLst/>
            </a:prstGeom>
          </p:spPr>
          <p:txBody>
            <a:bodyPr vert="horz" anchor="t" rtlCol="0" anchorCtr="0">
              <a:noAutofit/>
            </a:bodyPr>
            <a:lstStyle/>
            <a:p>
              <a:pPr algn="ctr">
                <a:lnSpc>
                  <a:spcPct val="83333"/>
                </a:lnSpc>
              </a:pPr>
              <a:r>
                <a:rPr sz="2800" i="0" b="0" dirty="0" smtClean="0" lang="zh-CN">
                  <a:solidFill>
                    <a:srgbClr val="A1A1A1"/>
                  </a:solidFill>
                  <a:latin typeface="OPPOSans-R"/>
                  <a:ea typeface="OPPOSans-R"/>
                </a:rPr>
                <a:t>Characteristics </a:t>
              </a:r>
              <a:endParaRPr lang="zh-CN" altLang="en-US" sz="2800"/>
            </a:p>
            <a:p>
              <a:pPr algn="ctr">
                <a:lnSpc>
                  <a:spcPct val="83333"/>
                </a:lnSpc>
              </a:pPr>
              <a:r>
                <a:rPr sz="2800" i="0" b="0" dirty="0" smtClean="0" lang="zh-CN">
                  <a:solidFill>
                    <a:srgbClr val="A1A1A1"/>
                  </a:solidFill>
                  <a:latin typeface="OPPOSans-R"/>
                  <a:ea typeface="OPPOSans-R"/>
                </a:rPr>
                <a:t>analysis</a:t>
              </a:r>
              <a:endParaRPr lang="zh-CN" altLang="en-US"/>
            </a:p>
          </p:txBody>
        </p:sp>
        <p:sp>
          <p:nvSpPr>
            <p:cNvPr id="2023" name="Object 2023"/>
            <p:cNvSpPr txBox="1"/>
            <p:nvPr/>
          </p:nvSpPr>
          <p:spPr>
            <a:xfrm>
              <a:off x="12650028" y="9637982"/>
              <a:ext cx="4125085" cy="685799"/>
            </a:xfrm>
            <a:prstGeom prst="rect">
              <a:avLst/>
            </a:prstGeom>
          </p:spPr>
          <p:txBody>
            <a:bodyPr vert="horz" anchor="t" rtlCol="0" anchorCtr="0">
              <a:noAutofit/>
            </a:bodyPr>
            <a:lstStyle/>
            <a:p>
              <a:pPr algn="ctr">
                <a:lnSpc>
                  <a:spcPct val="100000"/>
                </a:lnSpc>
              </a:pPr>
              <a:r>
                <a:rPr sz="4500" i="0" b="1" dirty="0" smtClean="0" lang="zh-CN">
                  <a:solidFill>
                    <a:srgbClr val="333333"/>
                  </a:solidFill>
                  <a:latin typeface="OPPOSans-H"/>
                  <a:ea typeface="OPPOSans-H"/>
                </a:rPr>
                <a:t>特征分析</a:t>
              </a:r>
              <a:endParaRPr lang="zh-CN" altLang="en-US"/>
            </a:p>
          </p:txBody>
        </p:sp>
      </p:grpSp>
      <p:grpSp>
        <p:nvGrpSpPr>
          <p:cNvPr id="2024" name="组合 2024"/>
          <p:cNvGrpSpPr/>
          <p:nvPr/>
        </p:nvGrpSpPr>
        <p:grpSpPr>
          <a:xfrm>
            <a:off x="17184233" y="6172200"/>
            <a:ext cx="4980674" cy="5096435"/>
            <a:chOff x="17184233" y="6172200"/>
            <a:chExt cx="4980674" cy="5096435"/>
          </a:xfrm>
        </p:grpSpPr>
        <p:pic>
          <p:nvPicPr>
            <p:cNvPr id="2025" name="image 2025"/>
            <p:cNvPicPr>
              <a:picLocks noChangeAspect="1"/>
            </p:cNvPicPr>
            <p:nvPr/>
          </p:nvPicPr>
          <p:blipFill>
            <a:blip r:embed="rId2025">
                </a:blip>
            <a:srcRect/>
            <a:stretch>
              <a:fillRect/>
            </a:stretch>
          </p:blipFill>
          <p:spPr>
            <a:xfrm rot="0" flipV="0" flipH="0">
              <a:off x="18288000" y="8661400"/>
              <a:ext cx="2463800" cy="647700"/>
            </a:xfrm>
            <a:prstGeom prst="rect">
              <a:avLst/>
            </a:prstGeom>
          </p:spPr>
        </p:pic>
        <p:pic>
          <p:nvPicPr>
            <p:cNvPr id="2026" name="image 2026"/>
            <p:cNvPicPr>
              <a:picLocks noChangeAspect="1"/>
            </p:cNvPicPr>
            <p:nvPr/>
          </p:nvPicPr>
          <p:blipFill>
            <a:blip r:embed="rId2026">
                </a:blip>
            <a:srcRect/>
            <a:stretch>
              <a:fillRect/>
            </a:stretch>
          </p:blipFill>
          <p:spPr>
            <a:xfrm rot="0" flipV="0" flipH="0">
              <a:off x="19723100" y="6172200"/>
              <a:ext cx="1358900" cy="2159000"/>
            </a:xfrm>
            <a:prstGeom prst="rect">
              <a:avLst/>
            </a:prstGeom>
          </p:spPr>
        </p:pic>
        <p:pic>
          <p:nvPicPr>
            <p:cNvPr id="2027" name="image 2027"/>
            <p:cNvPicPr>
              <a:picLocks noChangeAspect="1"/>
            </p:cNvPicPr>
            <p:nvPr/>
          </p:nvPicPr>
          <p:blipFill>
            <a:blip r:embed="rId2027">
                </a:blip>
            <a:srcRect/>
            <a:stretch>
              <a:fillRect/>
            </a:stretch>
          </p:blipFill>
          <p:spPr>
            <a:xfrm rot="0" flipV="0" flipH="0">
              <a:off x="17945100" y="6172200"/>
              <a:ext cx="1371600" cy="2159000"/>
            </a:xfrm>
            <a:prstGeom prst="rect">
              <a:avLst/>
            </a:prstGeom>
          </p:spPr>
        </p:pic>
        <p:pic>
          <p:nvPicPr>
            <p:cNvPr id="2028" name="image 2028"/>
            <p:cNvPicPr>
              <a:picLocks noChangeAspect="1"/>
            </p:cNvPicPr>
            <p:nvPr/>
          </p:nvPicPr>
          <p:blipFill>
            <a:blip r:embed="rId2028">
                </a:blip>
            <a:srcRect/>
            <a:stretch>
              <a:fillRect/>
            </a:stretch>
          </p:blipFill>
          <p:spPr>
            <a:xfrm rot="0" flipV="0" flipH="0">
              <a:off x="19392900" y="7023100"/>
              <a:ext cx="317500" cy="1460500"/>
            </a:xfrm>
            <a:prstGeom prst="rect">
              <a:avLst/>
            </a:prstGeom>
          </p:spPr>
        </p:pic>
        <p:sp>
          <p:nvSpPr>
            <p:cNvPr id="2029" name="Object 2029"/>
            <p:cNvSpPr txBox="1"/>
            <p:nvPr/>
          </p:nvSpPr>
          <p:spPr>
            <a:xfrm>
              <a:off x="17945103" y="10493935"/>
              <a:ext cx="3450376" cy="698499"/>
            </a:xfrm>
            <a:prstGeom prst="rect">
              <a:avLst/>
            </a:prstGeom>
          </p:spPr>
          <p:txBody>
            <a:bodyPr vert="horz" anchor="t" rtlCol="0" anchorCtr="0">
              <a:noAutofit/>
            </a:bodyPr>
            <a:lstStyle/>
            <a:p>
              <a:pPr algn="ctr">
                <a:lnSpc>
                  <a:spcPct val="83333"/>
                </a:lnSpc>
              </a:pPr>
              <a:r>
                <a:rPr sz="2800" i="0" b="0" dirty="0" smtClean="0" lang="zh-CN">
                  <a:solidFill>
                    <a:srgbClr val="A1A1A1"/>
                  </a:solidFill>
                  <a:latin typeface="OPPOSans-R"/>
                  <a:ea typeface="OPPOSans-R"/>
                </a:rPr>
                <a:t>Common noun </a:t>
              </a:r>
              <a:endParaRPr lang="zh-CN" altLang="en-US" sz="2800"/>
            </a:p>
            <a:p>
              <a:pPr algn="ctr">
                <a:lnSpc>
                  <a:spcPct val="83333"/>
                </a:lnSpc>
              </a:pPr>
              <a:r>
                <a:rPr sz="2800" i="0" b="0" dirty="0" smtClean="0" lang="zh-CN">
                  <a:solidFill>
                    <a:srgbClr val="A1A1A1"/>
                  </a:solidFill>
                  <a:latin typeface="OPPOSans-R"/>
                  <a:ea typeface="OPPOSans-R"/>
                </a:rPr>
                <a:t>interpretation</a:t>
              </a:r>
              <a:endParaRPr lang="zh-CN" altLang="en-US"/>
            </a:p>
          </p:txBody>
        </p:sp>
        <p:sp>
          <p:nvSpPr>
            <p:cNvPr id="2030" name="Object 2030"/>
            <p:cNvSpPr txBox="1"/>
            <p:nvPr/>
          </p:nvSpPr>
          <p:spPr>
            <a:xfrm>
              <a:off x="17184233" y="9639569"/>
              <a:ext cx="4980674" cy="685799"/>
            </a:xfrm>
            <a:prstGeom prst="rect">
              <a:avLst/>
            </a:prstGeom>
          </p:spPr>
          <p:txBody>
            <a:bodyPr vert="horz" anchor="t" rtlCol="0" anchorCtr="0">
              <a:noAutofit/>
            </a:bodyPr>
            <a:lstStyle/>
            <a:p>
              <a:pPr algn="ctr">
                <a:lnSpc>
                  <a:spcPct val="100000"/>
                </a:lnSpc>
              </a:pPr>
              <a:r>
                <a:rPr sz="4500" i="0" b="1" dirty="0" smtClean="0" lang="zh-CN">
                  <a:solidFill>
                    <a:srgbClr val="333333"/>
                  </a:solidFill>
                  <a:latin typeface="OPPOSans-H"/>
                  <a:ea typeface="OPPOSans-H"/>
                </a:rPr>
                <a:t>常用名词解释</a:t>
              </a: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001" name="Object 2001"/>
          <p:cNvSpPr txBox="1"/>
          <p:nvPr/>
        </p:nvSpPr>
        <p:spPr>
          <a:xfrm>
            <a:off x="7683498" y="579273"/>
            <a:ext cx="9017012"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现代化支付</a:t>
            </a:r>
            <a:endParaRPr lang="zh-CN" altLang="en-US"/>
          </a:p>
        </p:txBody>
      </p:sp>
      <p:sp>
        <p:nvSpPr>
          <p:cNvPr id="2002" name="Object 2002"/>
          <p:cNvSpPr txBox="1"/>
          <p:nvPr/>
        </p:nvSpPr>
        <p:spPr>
          <a:xfrm>
            <a:off x="8144359" y="1679638"/>
            <a:ext cx="8095282"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Modern payment</a:t>
            </a:r>
            <a:endParaRPr lang="zh-CN" altLang="en-US"/>
          </a:p>
        </p:txBody>
      </p:sp>
      <p:pic>
        <p:nvPicPr>
          <p:cNvPr id="2003" name="image 2003"/>
          <p:cNvPicPr>
            <a:picLocks noChangeAspect="1"/>
          </p:cNvPicPr>
          <p:nvPr/>
        </p:nvPicPr>
        <p:blipFill>
          <a:blip r:embed="rId2003">
                </a:blip>
          <a:srcRect/>
          <a:stretch>
            <a:fillRect/>
          </a:stretch>
        </p:blipFill>
        <p:spPr>
          <a:xfrm rot="0" flipV="0" flipH="0">
            <a:off x="2209800" y="8153400"/>
            <a:ext cx="5334000" cy="1562100"/>
          </a:xfrm>
          <a:prstGeom prst="rect">
            <a:avLst/>
          </a:prstGeom>
        </p:spPr>
      </p:pic>
      <p:pic>
        <p:nvPicPr>
          <p:cNvPr id="2004" name="image 2004"/>
          <p:cNvPicPr>
            <a:picLocks noChangeAspect="1"/>
          </p:cNvPicPr>
          <p:nvPr/>
        </p:nvPicPr>
        <p:blipFill>
          <a:blip r:embed="rId2004">
                </a:blip>
          <a:srcRect/>
          <a:stretch>
            <a:fillRect/>
          </a:stretch>
        </p:blipFill>
        <p:spPr>
          <a:xfrm rot="0" flipV="0" flipH="0">
            <a:off x="2362200" y="4241800"/>
            <a:ext cx="5321300" cy="1562100"/>
          </a:xfrm>
          <a:prstGeom prst="rect">
            <a:avLst/>
          </a:prstGeom>
        </p:spPr>
      </p:pic>
      <p:pic>
        <p:nvPicPr>
          <p:cNvPr id="2005" name="image 2005"/>
          <p:cNvPicPr>
            <a:picLocks noChangeAspect="1"/>
          </p:cNvPicPr>
          <p:nvPr/>
        </p:nvPicPr>
        <p:blipFill>
          <a:blip r:embed="rId2005">
                </a:blip>
          <a:srcRect/>
          <a:stretch>
            <a:fillRect/>
          </a:stretch>
        </p:blipFill>
        <p:spPr>
          <a:xfrm rot="0" flipV="0" flipH="0">
            <a:off x="15976600" y="4165600"/>
            <a:ext cx="5321300" cy="1549400"/>
          </a:xfrm>
          <a:prstGeom prst="rect">
            <a:avLst/>
          </a:prstGeom>
        </p:spPr>
      </p:pic>
      <p:pic>
        <p:nvPicPr>
          <p:cNvPr id="2006" name="image 2006"/>
          <p:cNvPicPr>
            <a:picLocks noChangeAspect="1"/>
          </p:cNvPicPr>
          <p:nvPr/>
        </p:nvPicPr>
        <p:blipFill>
          <a:blip r:embed="rId2006">
                </a:blip>
          <a:srcRect/>
          <a:stretch>
            <a:fillRect/>
          </a:stretch>
        </p:blipFill>
        <p:spPr>
          <a:xfrm rot="0" flipV="0" flipH="0">
            <a:off x="16090900" y="8216900"/>
            <a:ext cx="5334000" cy="1562100"/>
          </a:xfrm>
          <a:prstGeom prst="rect">
            <a:avLst/>
          </a:prstGeom>
        </p:spPr>
      </p:pic>
      <p:sp>
        <p:nvSpPr>
          <p:cNvPr id="2007" name="Object 2007"/>
          <p:cNvSpPr txBox="1"/>
          <p:nvPr/>
        </p:nvSpPr>
        <p:spPr>
          <a:xfrm>
            <a:off x="2941240" y="8660860"/>
            <a:ext cx="4627362" cy="533400"/>
          </a:xfrm>
          <a:prstGeom prst="rect">
            <a:avLst/>
          </a:prstGeom>
        </p:spPr>
        <p:txBody>
          <a:bodyPr vert="horz" anchor="t" rtlCol="0" anchorCtr="0">
            <a:noAutofit/>
          </a:bodyPr>
          <a:lstStyle/>
          <a:p>
            <a:pPr algn="l">
              <a:lnSpc>
                <a:spcPct val="100000"/>
              </a:lnSpc>
            </a:pPr>
            <a:r>
              <a:rPr sz="3500" i="0" b="0" dirty="0" smtClean="0" lang="zh-CN">
                <a:solidFill>
                  <a:srgbClr val="333333"/>
                </a:solidFill>
                <a:latin typeface="OPPOSans-B"/>
                <a:ea typeface="OPPOSans-B"/>
              </a:rPr>
              <a:t>大额实时支付系统</a:t>
            </a:r>
            <a:endParaRPr lang="zh-CN" altLang="en-US"/>
          </a:p>
        </p:txBody>
      </p:sp>
      <p:sp>
        <p:nvSpPr>
          <p:cNvPr id="2008" name="Object 2008"/>
          <p:cNvSpPr txBox="1"/>
          <p:nvPr/>
        </p:nvSpPr>
        <p:spPr>
          <a:xfrm>
            <a:off x="3036490" y="4685760"/>
            <a:ext cx="4659706" cy="533400"/>
          </a:xfrm>
          <a:prstGeom prst="rect">
            <a:avLst/>
          </a:prstGeom>
        </p:spPr>
        <p:txBody>
          <a:bodyPr vert="horz" anchor="t" rtlCol="0" anchorCtr="0">
            <a:noAutofit/>
          </a:bodyPr>
          <a:lstStyle/>
          <a:p>
            <a:pPr algn="l">
              <a:lnSpc>
                <a:spcPct val="100000"/>
              </a:lnSpc>
            </a:pPr>
            <a:r>
              <a:rPr sz="3500" i="0" b="0" dirty="0" smtClean="0" lang="zh-CN">
                <a:solidFill>
                  <a:srgbClr val="333333"/>
                </a:solidFill>
                <a:latin typeface="OPPOSans-B"/>
                <a:ea typeface="OPPOSans-B"/>
              </a:rPr>
              <a:t>小额批量支付系统</a:t>
            </a:r>
            <a:endParaRPr lang="zh-CN" altLang="en-US"/>
          </a:p>
        </p:txBody>
      </p:sp>
      <p:sp>
        <p:nvSpPr>
          <p:cNvPr id="2009" name="Object 2009"/>
          <p:cNvSpPr txBox="1"/>
          <p:nvPr/>
        </p:nvSpPr>
        <p:spPr>
          <a:xfrm>
            <a:off x="16815593" y="4603011"/>
            <a:ext cx="4634712" cy="533400"/>
          </a:xfrm>
          <a:prstGeom prst="rect">
            <a:avLst/>
          </a:prstGeom>
        </p:spPr>
        <p:txBody>
          <a:bodyPr vert="horz" anchor="t" rtlCol="0" anchorCtr="0">
            <a:noAutofit/>
          </a:bodyPr>
          <a:lstStyle/>
          <a:p>
            <a:pPr algn="l">
              <a:lnSpc>
                <a:spcPct val="100000"/>
              </a:lnSpc>
            </a:pPr>
            <a:r>
              <a:rPr sz="3500" i="0" b="0" dirty="0" smtClean="0" lang="zh-CN">
                <a:solidFill>
                  <a:srgbClr val="333333"/>
                </a:solidFill>
                <a:latin typeface="OPPOSans-B"/>
                <a:ea typeface="OPPOSans-B"/>
              </a:rPr>
              <a:t>清算账户管理系统</a:t>
            </a:r>
            <a:endParaRPr lang="zh-CN" altLang="en-US"/>
          </a:p>
        </p:txBody>
      </p:sp>
      <p:sp>
        <p:nvSpPr>
          <p:cNvPr id="20010" name="Object 20010"/>
          <p:cNvSpPr txBox="1"/>
          <p:nvPr/>
        </p:nvSpPr>
        <p:spPr>
          <a:xfrm>
            <a:off x="16846946" y="8692411"/>
            <a:ext cx="4603356" cy="533400"/>
          </a:xfrm>
          <a:prstGeom prst="rect">
            <a:avLst/>
          </a:prstGeom>
        </p:spPr>
        <p:txBody>
          <a:bodyPr vert="horz" anchor="t" rtlCol="0" anchorCtr="0">
            <a:noAutofit/>
          </a:bodyPr>
          <a:lstStyle/>
          <a:p>
            <a:pPr algn="l">
              <a:lnSpc>
                <a:spcPct val="100000"/>
              </a:lnSpc>
            </a:pPr>
            <a:r>
              <a:rPr sz="3500" i="0" b="0" dirty="0" smtClean="0" lang="zh-CN">
                <a:solidFill>
                  <a:srgbClr val="333333"/>
                </a:solidFill>
                <a:latin typeface="OPPOSans-B"/>
                <a:ea typeface="OPPOSans-B"/>
              </a:rPr>
              <a:t>支付管理信息系统</a:t>
            </a:r>
            <a:endParaRPr lang="zh-CN" altLang="en-US"/>
          </a:p>
        </p:txBody>
      </p:sp>
      <p:grpSp>
        <p:nvGrpSpPr>
          <p:cNvPr id="20011" name="组合 20011"/>
          <p:cNvGrpSpPr/>
          <p:nvPr/>
        </p:nvGrpSpPr>
        <p:grpSpPr>
          <a:xfrm>
            <a:off x="8991600" y="4203700"/>
            <a:ext cx="6388100" cy="6388100"/>
            <a:chOff x="8991600" y="4203700"/>
            <a:chExt cx="6388100" cy="6388100"/>
          </a:xfrm>
        </p:grpSpPr>
        <p:pic>
          <p:nvPicPr>
            <p:cNvPr id="20012" name="image 20012"/>
            <p:cNvPicPr>
              <a:picLocks noChangeAspect="1"/>
            </p:cNvPicPr>
            <p:nvPr/>
          </p:nvPicPr>
          <p:blipFill>
            <a:blip r:embed="rId20012">
                </a:blip>
            <a:srcRect/>
            <a:stretch>
              <a:fillRect/>
            </a:stretch>
          </p:blipFill>
          <p:spPr>
            <a:xfrm rot="0" flipV="0" flipH="0">
              <a:off x="10693400" y="5905500"/>
              <a:ext cx="2984500" cy="2984500"/>
            </a:xfrm>
            <a:prstGeom prst="rect">
              <a:avLst/>
            </a:prstGeom>
          </p:spPr>
        </p:pic>
        <p:pic>
          <p:nvPicPr>
            <p:cNvPr id="20013" name="image 20013"/>
            <p:cNvPicPr>
              <a:picLocks noChangeAspect="1"/>
            </p:cNvPicPr>
            <p:nvPr/>
          </p:nvPicPr>
          <p:blipFill>
            <a:blip r:embed="rId20013">
                </a:blip>
            <a:srcRect/>
            <a:stretch>
              <a:fillRect/>
            </a:stretch>
          </p:blipFill>
          <p:spPr>
            <a:xfrm rot="0" flipV="0" flipH="0">
              <a:off x="8991600" y="7378700"/>
              <a:ext cx="3213100" cy="3213100"/>
            </a:xfrm>
            <a:prstGeom prst="rect">
              <a:avLst/>
            </a:prstGeom>
          </p:spPr>
        </p:pic>
        <p:pic>
          <p:nvPicPr>
            <p:cNvPr id="20014" name="image 20014"/>
            <p:cNvPicPr>
              <a:picLocks noChangeAspect="1"/>
            </p:cNvPicPr>
            <p:nvPr/>
          </p:nvPicPr>
          <p:blipFill>
            <a:blip r:embed="rId20014">
                </a:blip>
            <a:srcRect/>
            <a:stretch>
              <a:fillRect/>
            </a:stretch>
          </p:blipFill>
          <p:spPr>
            <a:xfrm rot="0" flipV="0" flipH="0">
              <a:off x="12166600" y="7378700"/>
              <a:ext cx="3213100" cy="3213100"/>
            </a:xfrm>
            <a:prstGeom prst="rect">
              <a:avLst/>
            </a:prstGeom>
          </p:spPr>
        </p:pic>
        <p:pic>
          <p:nvPicPr>
            <p:cNvPr id="20015" name="image 20015"/>
            <p:cNvPicPr>
              <a:picLocks noChangeAspect="1"/>
            </p:cNvPicPr>
            <p:nvPr/>
          </p:nvPicPr>
          <p:blipFill>
            <a:blip r:embed="rId20015">
                </a:blip>
            <a:srcRect/>
            <a:stretch>
              <a:fillRect/>
            </a:stretch>
          </p:blipFill>
          <p:spPr>
            <a:xfrm rot="0" flipV="0" flipH="0">
              <a:off x="12166600" y="4203700"/>
              <a:ext cx="3213100" cy="3213100"/>
            </a:xfrm>
            <a:prstGeom prst="rect">
              <a:avLst/>
            </a:prstGeom>
          </p:spPr>
        </p:pic>
        <p:pic>
          <p:nvPicPr>
            <p:cNvPr id="20016" name="image 20016"/>
            <p:cNvPicPr>
              <a:picLocks noChangeAspect="1"/>
            </p:cNvPicPr>
            <p:nvPr/>
          </p:nvPicPr>
          <p:blipFill>
            <a:blip r:embed="rId20016">
                </a:blip>
            <a:srcRect/>
            <a:stretch>
              <a:fillRect/>
            </a:stretch>
          </p:blipFill>
          <p:spPr>
            <a:xfrm rot="0" flipV="0" flipH="0">
              <a:off x="8991600" y="4203700"/>
              <a:ext cx="3213100" cy="3213100"/>
            </a:xfrm>
            <a:prstGeom prst="rect">
              <a:avLst/>
            </a:prstGeom>
          </p:spPr>
        </p:pic>
        <p:sp>
          <p:nvSpPr>
            <p:cNvPr id="20017" name="Object 20017"/>
            <p:cNvSpPr txBox="1"/>
            <p:nvPr/>
          </p:nvSpPr>
          <p:spPr>
            <a:xfrm>
              <a:off x="9819084" y="5203697"/>
              <a:ext cx="1021475" cy="685800"/>
            </a:xfrm>
            <a:prstGeom prst="rect">
              <a:avLst/>
            </a:prstGeom>
          </p:spPr>
          <p:txBody>
            <a:bodyPr vert="horz" anchor="t" rtlCol="0" anchorCtr="0">
              <a:noAutofit/>
            </a:bodyPr>
            <a:lstStyle/>
            <a:p>
              <a:pPr algn="ctr">
                <a:lnSpc>
                  <a:spcPct val="100000"/>
                </a:lnSpc>
              </a:pPr>
              <a:r>
                <a:rPr sz="4500" i="0" b="0" dirty="0" smtClean="0" lang="zh-CN">
                  <a:solidFill>
                    <a:srgbClr val="FFFFFF"/>
                  </a:solidFill>
                  <a:latin typeface="OPPOSans-B"/>
                  <a:ea typeface="OPPOSans-B"/>
                </a:rPr>
                <a:t>01</a:t>
              </a:r>
              <a:endParaRPr lang="zh-CN" altLang="en-US"/>
            </a:p>
          </p:txBody>
        </p:sp>
        <p:sp>
          <p:nvSpPr>
            <p:cNvPr id="20018" name="Object 20018"/>
            <p:cNvSpPr txBox="1"/>
            <p:nvPr/>
          </p:nvSpPr>
          <p:spPr>
            <a:xfrm>
              <a:off x="13476684" y="5203697"/>
              <a:ext cx="1123075" cy="685800"/>
            </a:xfrm>
            <a:prstGeom prst="rect">
              <a:avLst/>
            </a:prstGeom>
          </p:spPr>
          <p:txBody>
            <a:bodyPr vert="horz" anchor="t" rtlCol="0" anchorCtr="0">
              <a:noAutofit/>
            </a:bodyPr>
            <a:lstStyle/>
            <a:p>
              <a:pPr algn="ctr">
                <a:lnSpc>
                  <a:spcPct val="100000"/>
                </a:lnSpc>
              </a:pPr>
              <a:r>
                <a:rPr sz="4500" i="0" b="0" dirty="0" smtClean="0" lang="zh-CN">
                  <a:solidFill>
                    <a:srgbClr val="FFFFFF"/>
                  </a:solidFill>
                  <a:latin typeface="OPPOSans-B"/>
                  <a:ea typeface="OPPOSans-B"/>
                </a:rPr>
                <a:t>02</a:t>
              </a:r>
              <a:endParaRPr lang="zh-CN" altLang="en-US"/>
            </a:p>
          </p:txBody>
        </p:sp>
        <p:sp>
          <p:nvSpPr>
            <p:cNvPr id="20019" name="Object 20019"/>
            <p:cNvSpPr txBox="1"/>
            <p:nvPr/>
          </p:nvSpPr>
          <p:spPr>
            <a:xfrm>
              <a:off x="9806384" y="8683497"/>
              <a:ext cx="1034173" cy="685800"/>
            </a:xfrm>
            <a:prstGeom prst="rect">
              <a:avLst/>
            </a:prstGeom>
          </p:spPr>
          <p:txBody>
            <a:bodyPr vert="horz" anchor="t" rtlCol="0" anchorCtr="0">
              <a:noAutofit/>
            </a:bodyPr>
            <a:lstStyle/>
            <a:p>
              <a:pPr algn="ctr">
                <a:lnSpc>
                  <a:spcPct val="100000"/>
                </a:lnSpc>
              </a:pPr>
              <a:r>
                <a:rPr sz="4500" i="0" b="0" dirty="0" smtClean="0" lang="zh-CN">
                  <a:solidFill>
                    <a:srgbClr val="FFFFFF"/>
                  </a:solidFill>
                  <a:latin typeface="OPPOSans-B"/>
                  <a:ea typeface="OPPOSans-B"/>
                </a:rPr>
                <a:t>03</a:t>
              </a:r>
              <a:endParaRPr lang="zh-CN" altLang="en-US"/>
            </a:p>
          </p:txBody>
        </p:sp>
        <p:sp>
          <p:nvSpPr>
            <p:cNvPr id="20020" name="Object 20020"/>
            <p:cNvSpPr txBox="1"/>
            <p:nvPr/>
          </p:nvSpPr>
          <p:spPr>
            <a:xfrm>
              <a:off x="13502084" y="8683497"/>
              <a:ext cx="1097686" cy="685800"/>
            </a:xfrm>
            <a:prstGeom prst="rect">
              <a:avLst/>
            </a:prstGeom>
          </p:spPr>
          <p:txBody>
            <a:bodyPr vert="horz" anchor="t" rtlCol="0" anchorCtr="0">
              <a:noAutofit/>
            </a:bodyPr>
            <a:lstStyle/>
            <a:p>
              <a:pPr algn="ctr">
                <a:lnSpc>
                  <a:spcPct val="100000"/>
                </a:lnSpc>
              </a:pPr>
              <a:r>
                <a:rPr sz="4500" i="0" b="0" dirty="0" smtClean="0" lang="zh-CN">
                  <a:solidFill>
                    <a:srgbClr val="FFFFFF"/>
                  </a:solidFill>
                  <a:latin typeface="OPPOSans-B"/>
                  <a:ea typeface="OPPOSans-B"/>
                </a:rPr>
                <a:t>04</a:t>
              </a:r>
              <a:endParaRPr lang="zh-CN" alt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101" name="Object 2101"/>
          <p:cNvSpPr txBox="1"/>
          <p:nvPr/>
        </p:nvSpPr>
        <p:spPr>
          <a:xfrm>
            <a:off x="7408809" y="568359"/>
            <a:ext cx="9566380"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数据库表分类</a:t>
            </a:r>
            <a:endParaRPr lang="zh-CN" altLang="en-US"/>
          </a:p>
        </p:txBody>
      </p:sp>
      <p:sp>
        <p:nvSpPr>
          <p:cNvPr id="2102" name="Object 2102"/>
          <p:cNvSpPr txBox="1"/>
          <p:nvPr/>
        </p:nvSpPr>
        <p:spPr>
          <a:xfrm>
            <a:off x="6756996" y="1685790"/>
            <a:ext cx="10870006"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Database table classification</a:t>
            </a:r>
            <a:endParaRPr lang="zh-CN" altLang="en-US"/>
          </a:p>
        </p:txBody>
      </p:sp>
      <p:grpSp>
        <p:nvGrpSpPr>
          <p:cNvPr id="2103" name="组合 2103"/>
          <p:cNvGrpSpPr/>
          <p:nvPr/>
        </p:nvGrpSpPr>
        <p:grpSpPr>
          <a:xfrm>
            <a:off x="3340100" y="3073400"/>
            <a:ext cx="13335000" cy="2641600"/>
            <a:chOff x="3340100" y="3073400"/>
            <a:chExt cx="13335000" cy="2641600"/>
          </a:xfrm>
        </p:grpSpPr>
        <p:pic>
          <p:nvPicPr>
            <p:cNvPr id="2104" name="image 2104"/>
            <p:cNvPicPr>
              <a:picLocks noChangeAspect="1"/>
            </p:cNvPicPr>
            <p:nvPr/>
          </p:nvPicPr>
          <p:blipFill>
            <a:blip r:embed="rId2104">
                </a:blip>
            <a:srcRect/>
            <a:stretch>
              <a:fillRect/>
            </a:stretch>
          </p:blipFill>
          <p:spPr>
            <a:xfrm rot="0" flipV="0" flipH="0">
              <a:off x="5346700" y="3479800"/>
              <a:ext cx="11328400" cy="1917700"/>
            </a:xfrm>
            <a:prstGeom prst="rect">
              <a:avLst/>
            </a:prstGeom>
          </p:spPr>
        </p:pic>
        <p:pic>
          <p:nvPicPr>
            <p:cNvPr id="2105" name="image 2105"/>
            <p:cNvPicPr>
              <a:picLocks noChangeAspect="1"/>
            </p:cNvPicPr>
            <p:nvPr/>
          </p:nvPicPr>
          <p:blipFill>
            <a:blip r:embed="rId2105">
                </a:blip>
            <a:srcRect/>
            <a:stretch>
              <a:fillRect/>
            </a:stretch>
          </p:blipFill>
          <p:spPr>
            <a:xfrm rot="0" flipV="0" flipH="0">
              <a:off x="3340100" y="3073400"/>
              <a:ext cx="2641600" cy="2641600"/>
            </a:xfrm>
            <a:prstGeom prst="rect">
              <a:avLst/>
            </a:prstGeom>
          </p:spPr>
        </p:pic>
        <p:sp>
          <p:nvSpPr>
            <p:cNvPr id="2106" name="Object 2106"/>
            <p:cNvSpPr txBox="1"/>
            <p:nvPr/>
          </p:nvSpPr>
          <p:spPr>
            <a:xfrm>
              <a:off x="6655395" y="4103049"/>
              <a:ext cx="9073883" cy="508000"/>
            </a:xfrm>
            <a:prstGeom prst="rect">
              <a:avLst/>
            </a:prstGeom>
          </p:spPr>
          <p:txBody>
            <a:bodyPr vert="horz" anchor="t" rtlCol="0" anchorCtr="0">
              <a:noAutofit/>
            </a:bodyPr>
            <a:lstStyle/>
            <a:p>
              <a:pPr algn="l">
                <a:lnSpc>
                  <a:spcPct val="100000"/>
                </a:lnSpc>
              </a:pPr>
              <a:r>
                <a:rPr sz="3300" i="0" b="0" dirty="0" smtClean="0" lang="zh-CN">
                  <a:solidFill>
                    <a:srgbClr val="FFFFFF"/>
                  </a:solidFill>
                  <a:latin typeface="OPPOSans-R"/>
                  <a:ea typeface="OPPOSans-R"/>
                </a:rPr>
                <a:t>总账、分户账、内部账、明细账</a:t>
              </a:r>
              <a:endParaRPr lang="zh-CN" altLang="en-US"/>
            </a:p>
          </p:txBody>
        </p:sp>
        <p:sp>
          <p:nvSpPr>
            <p:cNvPr id="2107" name="Object 2107"/>
            <p:cNvSpPr txBox="1"/>
            <p:nvPr/>
          </p:nvSpPr>
          <p:spPr>
            <a:xfrm>
              <a:off x="3616126" y="4028863"/>
              <a:ext cx="2111578" cy="635000"/>
            </a:xfrm>
            <a:prstGeom prst="rect">
              <a:avLst/>
            </a:prstGeom>
          </p:spPr>
          <p:txBody>
            <a:bodyPr vert="horz" anchor="t" rtlCol="0" anchorCtr="0">
              <a:noAutofit/>
            </a:bodyPr>
            <a:lstStyle/>
            <a:p>
              <a:pPr algn="ctr">
                <a:lnSpc>
                  <a:spcPct val="100000"/>
                </a:lnSpc>
              </a:pPr>
              <a:r>
                <a:rPr sz="4200" i="0" b="0" dirty="0" smtClean="0" lang="zh-CN">
                  <a:solidFill>
                    <a:srgbClr val="333333"/>
                  </a:solidFill>
                  <a:latin typeface="OPPOSans-B"/>
                  <a:ea typeface="OPPOSans-B"/>
                </a:rPr>
                <a:t>账务类</a:t>
              </a:r>
              <a:endParaRPr lang="zh-CN" altLang="en-US"/>
            </a:p>
          </p:txBody>
        </p:sp>
      </p:grpSp>
      <p:grpSp>
        <p:nvGrpSpPr>
          <p:cNvPr id="2108" name="组合 2108"/>
          <p:cNvGrpSpPr/>
          <p:nvPr/>
        </p:nvGrpSpPr>
        <p:grpSpPr>
          <a:xfrm>
            <a:off x="6959600" y="5156200"/>
            <a:ext cx="13652500" cy="2641600"/>
            <a:chOff x="6959600" y="5156200"/>
            <a:chExt cx="13652500" cy="2641600"/>
          </a:xfrm>
        </p:grpSpPr>
        <p:pic>
          <p:nvPicPr>
            <p:cNvPr id="2109" name="image 2109"/>
            <p:cNvPicPr>
              <a:picLocks noChangeAspect="1"/>
            </p:cNvPicPr>
            <p:nvPr/>
          </p:nvPicPr>
          <p:blipFill>
            <a:blip r:embed="rId2109">
                </a:blip>
            <a:srcRect/>
            <a:stretch>
              <a:fillRect/>
            </a:stretch>
          </p:blipFill>
          <p:spPr>
            <a:xfrm rot="0" flipV="0" flipH="0">
              <a:off x="6959600" y="5575300"/>
              <a:ext cx="11645900" cy="1917700"/>
            </a:xfrm>
            <a:prstGeom prst="rect">
              <a:avLst/>
            </a:prstGeom>
          </p:spPr>
        </p:pic>
        <p:pic>
          <p:nvPicPr>
            <p:cNvPr id="21010" name="image 21010"/>
            <p:cNvPicPr>
              <a:picLocks noChangeAspect="1"/>
            </p:cNvPicPr>
            <p:nvPr/>
          </p:nvPicPr>
          <p:blipFill>
            <a:blip r:embed="rId21010">
                </a:blip>
            <a:srcRect/>
            <a:stretch>
              <a:fillRect/>
            </a:stretch>
          </p:blipFill>
          <p:spPr>
            <a:xfrm rot="0" flipV="0" flipH="0">
              <a:off x="17970500" y="5156200"/>
              <a:ext cx="2641600" cy="2641600"/>
            </a:xfrm>
            <a:prstGeom prst="rect">
              <a:avLst/>
            </a:prstGeom>
          </p:spPr>
        </p:pic>
        <p:sp>
          <p:nvSpPr>
            <p:cNvPr id="21011" name="Object 21011"/>
            <p:cNvSpPr txBox="1"/>
            <p:nvPr/>
          </p:nvSpPr>
          <p:spPr>
            <a:xfrm>
              <a:off x="10149312" y="6171339"/>
              <a:ext cx="7056408" cy="508000"/>
            </a:xfrm>
            <a:prstGeom prst="rect">
              <a:avLst/>
            </a:prstGeom>
          </p:spPr>
          <p:txBody>
            <a:bodyPr vert="horz" anchor="t" rtlCol="0" anchorCtr="0">
              <a:noAutofit/>
            </a:bodyPr>
            <a:lstStyle/>
            <a:p>
              <a:pPr algn="r">
                <a:lnSpc>
                  <a:spcPct val="100000"/>
                </a:lnSpc>
              </a:pPr>
              <a:r>
                <a:rPr sz="3300" i="0" b="0" dirty="0" smtClean="0" lang="zh-CN">
                  <a:solidFill>
                    <a:srgbClr val="FFFFFF"/>
                  </a:solidFill>
                  <a:latin typeface="OPPOSans-R"/>
                  <a:ea typeface="OPPOSans-R"/>
                </a:rPr>
                <a:t>交易流水、交易传票</a:t>
              </a:r>
              <a:endParaRPr lang="zh-CN" altLang="en-US"/>
            </a:p>
          </p:txBody>
        </p:sp>
        <p:sp>
          <p:nvSpPr>
            <p:cNvPr id="21012" name="Object 21012"/>
            <p:cNvSpPr txBox="1"/>
            <p:nvPr/>
          </p:nvSpPr>
          <p:spPr>
            <a:xfrm>
              <a:off x="18240176" y="6117418"/>
              <a:ext cx="2117928" cy="635000"/>
            </a:xfrm>
            <a:prstGeom prst="rect">
              <a:avLst/>
            </a:prstGeom>
          </p:spPr>
          <p:txBody>
            <a:bodyPr vert="horz" anchor="t" rtlCol="0" anchorCtr="0">
              <a:noAutofit/>
            </a:bodyPr>
            <a:lstStyle/>
            <a:p>
              <a:pPr algn="ctr">
                <a:lnSpc>
                  <a:spcPct val="100000"/>
                </a:lnSpc>
              </a:pPr>
              <a:r>
                <a:rPr sz="4200" i="0" b="0" dirty="0" smtClean="0" lang="zh-CN">
                  <a:solidFill>
                    <a:srgbClr val="333333"/>
                  </a:solidFill>
                  <a:latin typeface="OPPOSans-B"/>
                  <a:ea typeface="OPPOSans-B"/>
                </a:rPr>
                <a:t>日志类</a:t>
              </a:r>
              <a:endParaRPr lang="zh-CN" altLang="en-US"/>
            </a:p>
          </p:txBody>
        </p:sp>
      </p:grpSp>
      <p:grpSp>
        <p:nvGrpSpPr>
          <p:cNvPr id="21013" name="组合 21013"/>
          <p:cNvGrpSpPr/>
          <p:nvPr/>
        </p:nvGrpSpPr>
        <p:grpSpPr>
          <a:xfrm>
            <a:off x="3340100" y="7264400"/>
            <a:ext cx="13335000" cy="2641600"/>
            <a:chOff x="3340100" y="7264400"/>
            <a:chExt cx="13335000" cy="2641600"/>
          </a:xfrm>
        </p:grpSpPr>
        <p:pic>
          <p:nvPicPr>
            <p:cNvPr id="21014" name="image 21014"/>
            <p:cNvPicPr>
              <a:picLocks noChangeAspect="1"/>
            </p:cNvPicPr>
            <p:nvPr/>
          </p:nvPicPr>
          <p:blipFill>
            <a:blip r:embed="rId21014">
                </a:blip>
            <a:srcRect/>
            <a:stretch>
              <a:fillRect/>
            </a:stretch>
          </p:blipFill>
          <p:spPr>
            <a:xfrm rot="0" flipV="0" flipH="0">
              <a:off x="5346700" y="7670800"/>
              <a:ext cx="11328400" cy="1917700"/>
            </a:xfrm>
            <a:prstGeom prst="rect">
              <a:avLst/>
            </a:prstGeom>
          </p:spPr>
        </p:pic>
        <p:pic>
          <p:nvPicPr>
            <p:cNvPr id="21015" name="image 21015"/>
            <p:cNvPicPr>
              <a:picLocks noChangeAspect="1"/>
            </p:cNvPicPr>
            <p:nvPr/>
          </p:nvPicPr>
          <p:blipFill>
            <a:blip r:embed="rId21015">
                </a:blip>
            <a:srcRect/>
            <a:stretch>
              <a:fillRect/>
            </a:stretch>
          </p:blipFill>
          <p:spPr>
            <a:xfrm rot="0" flipV="0" flipH="0">
              <a:off x="3340100" y="7264400"/>
              <a:ext cx="2641600" cy="2641600"/>
            </a:xfrm>
            <a:prstGeom prst="rect">
              <a:avLst/>
            </a:prstGeom>
          </p:spPr>
        </p:pic>
        <p:sp>
          <p:nvSpPr>
            <p:cNvPr id="21016" name="Object 21016"/>
            <p:cNvSpPr txBox="1"/>
            <p:nvPr/>
          </p:nvSpPr>
          <p:spPr>
            <a:xfrm>
              <a:off x="6662935" y="8375012"/>
              <a:ext cx="8216900" cy="508000"/>
            </a:xfrm>
            <a:prstGeom prst="rect">
              <a:avLst/>
            </a:prstGeom>
          </p:spPr>
          <p:txBody>
            <a:bodyPr vert="horz" anchor="t" rtlCol="0" anchorCtr="0">
              <a:noAutofit/>
            </a:bodyPr>
            <a:lstStyle/>
            <a:p>
              <a:pPr algn="l">
                <a:lnSpc>
                  <a:spcPct val="100000"/>
                </a:lnSpc>
              </a:pPr>
              <a:r>
                <a:rPr sz="3300" i="0" b="0" dirty="0" smtClean="0" lang="zh-CN">
                  <a:solidFill>
                    <a:srgbClr val="FFFFFF"/>
                  </a:solidFill>
                  <a:latin typeface="OPPOSans-R"/>
                  <a:ea typeface="OPPOSans-R"/>
                </a:rPr>
                <a:t>支持交易运行的各类参数表</a:t>
              </a:r>
              <a:endParaRPr lang="zh-CN" altLang="en-US"/>
            </a:p>
          </p:txBody>
        </p:sp>
        <p:sp>
          <p:nvSpPr>
            <p:cNvPr id="21017" name="Object 21017"/>
            <p:cNvSpPr txBox="1"/>
            <p:nvPr/>
          </p:nvSpPr>
          <p:spPr>
            <a:xfrm>
              <a:off x="3616721" y="8239509"/>
              <a:ext cx="2110981" cy="635000"/>
            </a:xfrm>
            <a:prstGeom prst="rect">
              <a:avLst/>
            </a:prstGeom>
          </p:spPr>
          <p:txBody>
            <a:bodyPr vert="horz" anchor="t" rtlCol="0" anchorCtr="0">
              <a:noAutofit/>
            </a:bodyPr>
            <a:lstStyle/>
            <a:p>
              <a:pPr algn="ctr">
                <a:lnSpc>
                  <a:spcPct val="100000"/>
                </a:lnSpc>
              </a:pPr>
              <a:r>
                <a:rPr sz="4200" i="0" b="0" dirty="0" smtClean="0" lang="zh-CN">
                  <a:solidFill>
                    <a:srgbClr val="333333"/>
                  </a:solidFill>
                  <a:latin typeface="OPPOSans-B"/>
                  <a:ea typeface="OPPOSans-B"/>
                </a:rPr>
                <a:t>参数类</a:t>
              </a:r>
              <a:endParaRPr lang="zh-CN" altLang="en-US"/>
            </a:p>
          </p:txBody>
        </p:sp>
      </p:grpSp>
      <p:grpSp>
        <p:nvGrpSpPr>
          <p:cNvPr id="21018" name="组合 21018"/>
          <p:cNvGrpSpPr/>
          <p:nvPr/>
        </p:nvGrpSpPr>
        <p:grpSpPr>
          <a:xfrm>
            <a:off x="6959600" y="9347200"/>
            <a:ext cx="13652500" cy="2641600"/>
            <a:chOff x="6959600" y="9347200"/>
            <a:chExt cx="13652500" cy="2641600"/>
          </a:xfrm>
        </p:grpSpPr>
        <p:pic>
          <p:nvPicPr>
            <p:cNvPr id="21019" name="image 21019"/>
            <p:cNvPicPr>
              <a:picLocks noChangeAspect="1"/>
            </p:cNvPicPr>
            <p:nvPr/>
          </p:nvPicPr>
          <p:blipFill>
            <a:blip r:embed="rId21019">
                </a:blip>
            <a:srcRect/>
            <a:stretch>
              <a:fillRect/>
            </a:stretch>
          </p:blipFill>
          <p:spPr>
            <a:xfrm rot="0" flipV="0" flipH="0">
              <a:off x="6959600" y="9753600"/>
              <a:ext cx="11645900" cy="1930400"/>
            </a:xfrm>
            <a:prstGeom prst="rect">
              <a:avLst/>
            </a:prstGeom>
          </p:spPr>
        </p:pic>
        <p:pic>
          <p:nvPicPr>
            <p:cNvPr id="21020" name="image 21020"/>
            <p:cNvPicPr>
              <a:picLocks noChangeAspect="1"/>
            </p:cNvPicPr>
            <p:nvPr/>
          </p:nvPicPr>
          <p:blipFill>
            <a:blip r:embed="rId21020">
                </a:blip>
            <a:srcRect/>
            <a:stretch>
              <a:fillRect/>
            </a:stretch>
          </p:blipFill>
          <p:spPr>
            <a:xfrm rot="0" flipV="0" flipH="0">
              <a:off x="17970500" y="9347200"/>
              <a:ext cx="2641600" cy="2641600"/>
            </a:xfrm>
            <a:prstGeom prst="rect">
              <a:avLst/>
            </a:prstGeom>
          </p:spPr>
        </p:pic>
        <p:sp>
          <p:nvSpPr>
            <p:cNvPr id="21021" name="Object 21021"/>
            <p:cNvSpPr txBox="1"/>
            <p:nvPr/>
          </p:nvSpPr>
          <p:spPr>
            <a:xfrm>
              <a:off x="10251560" y="10436753"/>
              <a:ext cx="6952375" cy="508000"/>
            </a:xfrm>
            <a:prstGeom prst="rect">
              <a:avLst/>
            </a:prstGeom>
          </p:spPr>
          <p:txBody>
            <a:bodyPr vert="horz" anchor="t" rtlCol="0" anchorCtr="0">
              <a:noAutofit/>
            </a:bodyPr>
            <a:lstStyle/>
            <a:p>
              <a:pPr algn="r">
                <a:lnSpc>
                  <a:spcPct val="100000"/>
                </a:lnSpc>
              </a:pPr>
              <a:r>
                <a:rPr sz="3300" i="0" b="0" dirty="0" smtClean="0" lang="zh-CN">
                  <a:solidFill>
                    <a:srgbClr val="FFFFFF"/>
                  </a:solidFill>
                  <a:latin typeface="OPPOSans-R"/>
                  <a:ea typeface="OPPOSans-R"/>
                </a:rPr>
                <a:t>支持交易正常运行</a:t>
              </a:r>
              <a:endParaRPr lang="zh-CN" altLang="en-US"/>
            </a:p>
          </p:txBody>
        </p:sp>
        <p:sp>
          <p:nvSpPr>
            <p:cNvPr id="21022" name="Object 21022"/>
            <p:cNvSpPr txBox="1"/>
            <p:nvPr/>
          </p:nvSpPr>
          <p:spPr>
            <a:xfrm>
              <a:off x="18228468" y="10327071"/>
              <a:ext cx="2129637" cy="635000"/>
            </a:xfrm>
            <a:prstGeom prst="rect">
              <a:avLst/>
            </a:prstGeom>
          </p:spPr>
          <p:txBody>
            <a:bodyPr vert="horz" anchor="t" rtlCol="0" anchorCtr="0">
              <a:noAutofit/>
            </a:bodyPr>
            <a:lstStyle/>
            <a:p>
              <a:pPr algn="ctr">
                <a:lnSpc>
                  <a:spcPct val="100000"/>
                </a:lnSpc>
              </a:pPr>
              <a:r>
                <a:rPr sz="4200" i="0" b="0" dirty="0" smtClean="0" lang="zh-CN">
                  <a:solidFill>
                    <a:srgbClr val="333333"/>
                  </a:solidFill>
                  <a:latin typeface="OPPOSans-B"/>
                  <a:ea typeface="OPPOSans-B"/>
                </a:rPr>
                <a:t>辅助类</a:t>
              </a:r>
              <a:endParaRPr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201" name="image 2201"/>
          <p:cNvPicPr>
            <a:picLocks noChangeAspect="1"/>
          </p:cNvPicPr>
          <p:nvPr/>
        </p:nvPicPr>
        <p:blipFill>
          <a:blip r:embed="rId2201">
                </a:blip>
          <a:srcRect l="52" r="-52"/>
          <a:stretch>
            <a:fillRect/>
          </a:stretch>
        </p:blipFill>
        <p:spPr>
          <a:xfrm rot="0" flipV="0" flipH="0">
            <a:off x="0" y="0"/>
            <a:ext cx="24384000" cy="13716000"/>
          </a:xfrm>
          <a:prstGeom prst="rect">
            <a:avLst/>
          </a:prstGeom>
        </p:spPr>
      </p:pic>
      <p:pic>
        <p:nvPicPr>
          <p:cNvPr id="2202" name="image 2202"/>
          <p:cNvPicPr>
            <a:picLocks noChangeAspect="1"/>
          </p:cNvPicPr>
          <p:nvPr/>
        </p:nvPicPr>
        <p:blipFill>
          <a:blip r:embed="rId2202">
            <a:alphaModFix amt="10196"/>
          </a:blip>
          <a:srcRect l="371" t="2970" r="148" b="10395"/>
          <a:stretch>
            <a:fillRect/>
          </a:stretch>
        </p:blipFill>
        <p:spPr>
          <a:xfrm rot="0" flipV="0" flipH="0">
            <a:off x="-23042" y="-84261"/>
            <a:ext cx="24446739" cy="13841174"/>
          </a:xfrm>
          <a:prstGeom prst="rect">
            <a:avLst/>
          </a:prstGeom>
        </p:spPr>
      </p:pic>
      <p:sp>
        <p:nvSpPr>
          <p:cNvPr id="2203" name="Object 2203"/>
          <p:cNvSpPr txBox="1"/>
          <p:nvPr/>
        </p:nvSpPr>
        <p:spPr>
          <a:xfrm>
            <a:off x="1191021" y="962585"/>
            <a:ext cx="5610321" cy="1130300"/>
          </a:xfrm>
          <a:prstGeom prst="rect">
            <a:avLst/>
          </a:prstGeom>
        </p:spPr>
        <p:txBody>
          <a:bodyPr vert="horz" anchor="t" rtlCol="0" anchorCtr="0">
            <a:noAutofit/>
          </a:bodyPr>
          <a:lstStyle/>
          <a:p>
            <a:pPr algn="l">
              <a:lnSpc>
                <a:spcPct val="134166"/>
              </a:lnSpc>
            </a:pPr>
            <a:r>
              <a:rPr sz="2800" i="0" b="0" spc="1400" dirty="0" smtClean="0" lang="zh-CN">
                <a:solidFill>
                  <a:srgbClr val="46A0C0"/>
                </a:solidFill>
                <a:latin typeface="OPPOSans-R"/>
                <a:ea typeface="OPPOSans-R"/>
              </a:rPr>
              <a:t>FINANCIAL</a:t>
            </a:r>
            <a:endParaRPr lang="zh-CN" altLang="en-US" sz="2800"/>
          </a:p>
          <a:p>
            <a:pPr algn="l">
              <a:lnSpc>
                <a:spcPct val="134166"/>
              </a:lnSpc>
            </a:pPr>
            <a:r>
              <a:rPr sz="2800" i="0" b="0" spc="1400" dirty="0" smtClean="0" lang="zh-CN">
                <a:solidFill>
                  <a:srgbClr val="46A0C0"/>
                </a:solidFill>
                <a:latin typeface="OPPOSans-R"/>
                <a:ea typeface="OPPOSans-R"/>
              </a:rPr>
              <a:t>BUSINESS</a:t>
            </a:r>
            <a:endParaRPr lang="zh-CN" altLang="en-US"/>
          </a:p>
        </p:txBody>
      </p:sp>
      <p:pic>
        <p:nvPicPr>
          <p:cNvPr id="2204" name="image 2204"/>
          <p:cNvPicPr>
            <a:picLocks noChangeAspect="1"/>
          </p:cNvPicPr>
          <p:nvPr/>
        </p:nvPicPr>
        <p:blipFill>
          <a:blip r:embed="rId2204">
            <a:alphaModFix amt="12156"/>
          </a:blip>
          <a:srcRect t="3876" r="36671" b="7752"/>
          <a:stretch>
            <a:fillRect/>
          </a:stretch>
        </p:blipFill>
        <p:spPr>
          <a:xfrm rot="0" flipV="0" flipH="0">
            <a:off x="10553700" y="-30438"/>
            <a:ext cx="13881764" cy="13781914"/>
          </a:xfrm>
          <a:prstGeom prst="rect">
            <a:avLst/>
          </a:prstGeom>
        </p:spPr>
      </p:pic>
      <p:sp>
        <p:nvSpPr>
          <p:cNvPr id="2205" name="Object 2205"/>
          <p:cNvSpPr txBox="1"/>
          <p:nvPr/>
        </p:nvSpPr>
        <p:spPr>
          <a:xfrm>
            <a:off x="7772152" y="11614150"/>
            <a:ext cx="8839695" cy="431800"/>
          </a:xfrm>
          <a:prstGeom prst="rect">
            <a:avLst/>
          </a:prstGeom>
        </p:spPr>
        <p:txBody>
          <a:bodyPr vert="horz" anchor="t" rtlCol="0" anchorCtr="0">
            <a:noAutofit/>
          </a:bodyPr>
          <a:lstStyle/>
          <a:p>
            <a:pPr algn="ctr">
              <a:lnSpc>
                <a:spcPct val="100000"/>
              </a:lnSpc>
            </a:pPr>
            <a:r>
              <a:rPr sz="2800" i="0" b="0" spc="840" dirty="0" smtClean="0" lang="zh-CN">
                <a:solidFill>
                  <a:srgbClr val="FFFFFF"/>
                </a:solidFill>
                <a:latin typeface="OPPOSans-R"/>
                <a:ea typeface="OPPOSans-R"/>
              </a:rPr>
              <a:t>www.gaoding.com</a:t>
            </a:r>
            <a:endParaRPr lang="zh-CN" altLang="en-US"/>
          </a:p>
        </p:txBody>
      </p:sp>
      <p:pic>
        <p:nvPicPr>
          <p:cNvPr id="2206" name="image 2206"/>
          <p:cNvPicPr>
            <a:picLocks noChangeAspect="1"/>
          </p:cNvPicPr>
          <p:nvPr/>
        </p:nvPicPr>
        <p:blipFill>
          <a:blip r:embed="rId2206">
                </a:blip>
          <a:srcRect/>
          <a:stretch>
            <a:fillRect/>
          </a:stretch>
        </p:blipFill>
        <p:spPr>
          <a:xfrm rot="0" flipV="0" flipH="0">
            <a:off x="18478500" y="9194800"/>
            <a:ext cx="2857500" cy="1104900"/>
          </a:xfrm>
          <a:prstGeom prst="rect">
            <a:avLst/>
          </a:prstGeom>
        </p:spPr>
      </p:pic>
      <p:pic>
        <p:nvPicPr>
          <p:cNvPr id="2207" name="image 2207"/>
          <p:cNvPicPr>
            <a:picLocks noChangeAspect="1"/>
          </p:cNvPicPr>
          <p:nvPr/>
        </p:nvPicPr>
        <p:blipFill>
          <a:blip r:embed="rId2207">
                </a:blip>
          <a:srcRect/>
          <a:stretch>
            <a:fillRect/>
          </a:stretch>
        </p:blipFill>
        <p:spPr>
          <a:xfrm rot="0" flipV="0" flipH="0">
            <a:off x="3009900" y="3048000"/>
            <a:ext cx="2857500" cy="1104900"/>
          </a:xfrm>
          <a:prstGeom prst="rect">
            <a:avLst/>
          </a:prstGeom>
        </p:spPr>
      </p:pic>
      <p:pic>
        <p:nvPicPr>
          <p:cNvPr id="2208" name="image 2208"/>
          <p:cNvPicPr>
            <a:picLocks noChangeAspect="1"/>
          </p:cNvPicPr>
          <p:nvPr/>
        </p:nvPicPr>
        <p:blipFill>
          <a:blip r:embed="rId2208">
                </a:blip>
          <a:srcRect/>
          <a:stretch>
            <a:fillRect/>
          </a:stretch>
        </p:blipFill>
        <p:spPr>
          <a:xfrm rot="0" flipV="0" flipH="0">
            <a:off x="3263900" y="3276600"/>
            <a:ext cx="17843500" cy="6819900"/>
          </a:xfrm>
          <a:prstGeom prst="rect">
            <a:avLst/>
          </a:prstGeom>
        </p:spPr>
      </p:pic>
      <p:sp>
        <p:nvSpPr>
          <p:cNvPr id="2209" name="Object 2209"/>
          <p:cNvSpPr txBox="1"/>
          <p:nvPr/>
        </p:nvSpPr>
        <p:spPr>
          <a:xfrm>
            <a:off x="6357868" y="4657550"/>
            <a:ext cx="11668266" cy="2133600"/>
          </a:xfrm>
          <a:prstGeom prst="rect">
            <a:avLst/>
          </a:prstGeom>
        </p:spPr>
        <p:txBody>
          <a:bodyPr vert="horz" anchor="t" rtlCol="0" anchorCtr="0">
            <a:noAutofit/>
          </a:bodyPr>
          <a:lstStyle/>
          <a:p>
            <a:pPr algn="ctr">
              <a:lnSpc>
                <a:spcPct val="100000"/>
              </a:lnSpc>
            </a:pPr>
            <a:r>
              <a:rPr sz="14000" i="0" b="0" spc="2100" dirty="0" smtClean="0" lang="zh-CN">
                <a:solidFill>
                  <a:srgbClr val="FFFFFF"/>
                </a:solidFill>
                <a:latin typeface="OPPOSans-H"/>
                <a:ea typeface="OPPOSans-H"/>
              </a:rPr>
              <a:t>谢谢观看</a:t>
            </a:r>
            <a:endParaRPr lang="zh-CN" altLang="en-US"/>
          </a:p>
        </p:txBody>
      </p:sp>
      <p:sp>
        <p:nvSpPr>
          <p:cNvPr id="22010" name="Object 22010"/>
          <p:cNvSpPr txBox="1"/>
          <p:nvPr/>
        </p:nvSpPr>
        <p:spPr>
          <a:xfrm>
            <a:off x="5676216" y="7213704"/>
            <a:ext cx="13031574" cy="1003300"/>
          </a:xfrm>
          <a:prstGeom prst="rect">
            <a:avLst/>
          </a:prstGeom>
        </p:spPr>
        <p:txBody>
          <a:bodyPr vert="horz" anchor="t" rtlCol="0" anchorCtr="0">
            <a:noAutofit/>
          </a:bodyPr>
          <a:lstStyle/>
          <a:p>
            <a:pPr algn="ctr">
              <a:lnSpc>
                <a:spcPct val="100000"/>
              </a:lnSpc>
            </a:pPr>
            <a:r>
              <a:rPr sz="6600" i="0" b="0" dirty="0" smtClean="0" lang="zh-CN">
                <a:solidFill>
                  <a:srgbClr val="FFFFFF"/>
                </a:solidFill>
                <a:latin typeface="OPPOSans-R"/>
                <a:ea typeface="OPPOSans-R"/>
              </a:rPr>
              <a:t>Thanks for watching</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301" name="Object 301"/>
          <p:cNvSpPr txBox="1"/>
          <p:nvPr/>
        </p:nvSpPr>
        <p:spPr>
          <a:xfrm>
            <a:off x="10234215" y="4871807"/>
            <a:ext cx="7993547" cy="1600200"/>
          </a:xfrm>
          <a:prstGeom prst="rect">
            <a:avLst/>
          </a:prstGeom>
        </p:spPr>
        <p:txBody>
          <a:bodyPr vert="horz" anchor="t" rtlCol="0" anchorCtr="0">
            <a:noAutofit/>
          </a:bodyPr>
          <a:lstStyle/>
          <a:p>
            <a:pPr algn="l">
              <a:lnSpc>
                <a:spcPct val="100000"/>
              </a:lnSpc>
            </a:pPr>
            <a:r>
              <a:rPr sz="10500" i="0" b="1" dirty="0" smtClean="0" lang="zh-CN">
                <a:solidFill>
                  <a:srgbClr val="333333"/>
                </a:solidFill>
                <a:latin typeface="OPPOSans-H"/>
                <a:ea typeface="OPPOSans-H"/>
              </a:rPr>
              <a:t>概念简介</a:t>
            </a:r>
            <a:endParaRPr lang="zh-CN" altLang="en-US"/>
          </a:p>
        </p:txBody>
      </p:sp>
      <p:sp>
        <p:nvSpPr>
          <p:cNvPr id="302" name="Object 302"/>
          <p:cNvSpPr txBox="1"/>
          <p:nvPr/>
        </p:nvSpPr>
        <p:spPr>
          <a:xfrm>
            <a:off x="10324306" y="7726891"/>
            <a:ext cx="8865509" cy="508000"/>
          </a:xfrm>
          <a:prstGeom prst="rect">
            <a:avLst/>
          </a:prstGeom>
        </p:spPr>
        <p:txBody>
          <a:bodyPr vert="horz" anchor="t" rtlCol="0" anchorCtr="0">
            <a:noAutofit/>
          </a:bodyPr>
          <a:lstStyle/>
          <a:p>
            <a:pPr algn="l">
              <a:lnSpc>
                <a:spcPct val="100000"/>
              </a:lnSpc>
            </a:pPr>
            <a:r>
              <a:rPr sz="3300" i="0" b="1" dirty="0" smtClean="0" lang="zh-CN">
                <a:solidFill>
                  <a:srgbClr val="333333"/>
                </a:solidFill>
                <a:latin typeface="OPPOSans-B"/>
                <a:ea typeface="OPPOSans-B"/>
              </a:rPr>
              <a:t>金融概念  /  金融机构  /  银行简介</a:t>
            </a:r>
            <a:endParaRPr lang="zh-CN" altLang="en-US"/>
          </a:p>
        </p:txBody>
      </p:sp>
      <p:sp>
        <p:nvSpPr>
          <p:cNvPr id="303" name="Object 303"/>
          <p:cNvSpPr txBox="1"/>
          <p:nvPr/>
        </p:nvSpPr>
        <p:spPr>
          <a:xfrm>
            <a:off x="10231239" y="6434720"/>
            <a:ext cx="8351142" cy="635000"/>
          </a:xfrm>
          <a:prstGeom prst="rect">
            <a:avLst/>
          </a:prstGeom>
        </p:spPr>
        <p:txBody>
          <a:bodyPr vert="horz" anchor="t" rtlCol="0" anchorCtr="0">
            <a:noAutofit/>
          </a:bodyPr>
          <a:lstStyle/>
          <a:p>
            <a:pPr algn="l">
              <a:lnSpc>
                <a:spcPct val="100000"/>
              </a:lnSpc>
            </a:pPr>
            <a:r>
              <a:rPr sz="4200" i="0" b="0" dirty="0" smtClean="0" lang="zh-CN">
                <a:solidFill>
                  <a:srgbClr val="333333"/>
                </a:solidFill>
                <a:latin typeface="OPPOSans-R"/>
                <a:ea typeface="OPPOSans-R"/>
              </a:rPr>
              <a:t>Concept introduction</a:t>
            </a:r>
            <a:endParaRPr lang="zh-CN" altLang="en-US"/>
          </a:p>
        </p:txBody>
      </p:sp>
      <p:grpSp>
        <p:nvGrpSpPr>
          <p:cNvPr id="304" name="组合 304"/>
          <p:cNvGrpSpPr/>
          <p:nvPr/>
        </p:nvGrpSpPr>
        <p:grpSpPr>
          <a:xfrm>
            <a:off x="17360900" y="1092200"/>
            <a:ext cx="7023100" cy="12623800"/>
            <a:chOff x="17360900" y="1092200"/>
            <a:chExt cx="7023100" cy="12623800"/>
          </a:xfrm>
        </p:grpSpPr>
        <p:pic>
          <p:nvPicPr>
            <p:cNvPr id="305" name="image 305"/>
            <p:cNvPicPr>
              <a:picLocks noChangeAspect="1"/>
            </p:cNvPicPr>
            <p:nvPr/>
          </p:nvPicPr>
          <p:blipFill>
            <a:blip r:embed="rId305">
                </a:blip>
            <a:srcRect/>
            <a:stretch>
              <a:fillRect/>
            </a:stretch>
          </p:blipFill>
          <p:spPr>
            <a:xfrm rot="0" flipV="0" flipH="0">
              <a:off x="17360900" y="1092200"/>
              <a:ext cx="7023100" cy="12623800"/>
            </a:xfrm>
            <a:prstGeom prst="rect">
              <a:avLst/>
            </a:prstGeom>
          </p:spPr>
        </p:pic>
        <p:pic>
          <p:nvPicPr>
            <p:cNvPr id="306" name="image 306"/>
            <p:cNvPicPr>
              <a:picLocks noChangeAspect="1"/>
            </p:cNvPicPr>
            <p:nvPr/>
          </p:nvPicPr>
          <p:blipFill>
            <a:blip r:embed="rId306">
                </a:blip>
            <a:srcRect/>
            <a:stretch>
              <a:fillRect/>
            </a:stretch>
          </p:blipFill>
          <p:spPr>
            <a:xfrm rot="0" flipV="0" flipH="0">
              <a:off x="21259800" y="8445500"/>
              <a:ext cx="3124200" cy="5270500"/>
            </a:xfrm>
            <a:prstGeom prst="rect">
              <a:avLst/>
            </a:prstGeom>
          </p:spPr>
        </p:pic>
      </p:grpSp>
      <p:grpSp>
        <p:nvGrpSpPr>
          <p:cNvPr id="307" name="组合 307"/>
          <p:cNvGrpSpPr/>
          <p:nvPr/>
        </p:nvGrpSpPr>
        <p:grpSpPr>
          <a:xfrm>
            <a:off x="3441700" y="3327400"/>
            <a:ext cx="6134100" cy="6121400"/>
            <a:chOff x="3441700" y="3327400"/>
            <a:chExt cx="6134100" cy="6121400"/>
          </a:xfrm>
        </p:grpSpPr>
        <p:pic>
          <p:nvPicPr>
            <p:cNvPr id="308" name="image 308"/>
            <p:cNvPicPr>
              <a:picLocks noChangeAspect="1"/>
            </p:cNvPicPr>
            <p:nvPr/>
          </p:nvPicPr>
          <p:blipFill>
            <a:blip r:embed="rId308">
                </a:blip>
            <a:srcRect/>
            <a:stretch>
              <a:fillRect/>
            </a:stretch>
          </p:blipFill>
          <p:spPr>
            <a:xfrm rot="0" flipV="0" flipH="0">
              <a:off x="3848100" y="3708400"/>
              <a:ext cx="5308600" cy="5308600"/>
            </a:xfrm>
            <a:prstGeom prst="rect">
              <a:avLst/>
            </a:prstGeom>
          </p:spPr>
        </p:pic>
        <p:pic>
          <p:nvPicPr>
            <p:cNvPr id="309" name="image 309"/>
            <p:cNvPicPr>
              <a:picLocks noChangeAspect="1"/>
            </p:cNvPicPr>
            <p:nvPr/>
          </p:nvPicPr>
          <p:blipFill>
            <a:blip r:embed="rId309">
                </a:blip>
            <a:srcRect/>
            <a:stretch>
              <a:fillRect/>
            </a:stretch>
          </p:blipFill>
          <p:spPr>
            <a:xfrm rot="0" flipV="0" flipH="0">
              <a:off x="4102100" y="8229600"/>
              <a:ext cx="4826000" cy="1219200"/>
            </a:xfrm>
            <a:prstGeom prst="rect">
              <a:avLst/>
            </a:prstGeom>
          </p:spPr>
        </p:pic>
        <p:pic>
          <p:nvPicPr>
            <p:cNvPr id="3010" name="image 3010"/>
            <p:cNvPicPr>
              <a:picLocks noChangeAspect="1"/>
            </p:cNvPicPr>
            <p:nvPr/>
          </p:nvPicPr>
          <p:blipFill>
            <a:blip r:embed="rId3010">
                </a:blip>
            <a:srcRect/>
            <a:stretch>
              <a:fillRect/>
            </a:stretch>
          </p:blipFill>
          <p:spPr>
            <a:xfrm rot="0" flipV="0" flipH="0">
              <a:off x="6921500" y="3327400"/>
              <a:ext cx="2654300" cy="4203700"/>
            </a:xfrm>
            <a:prstGeom prst="rect">
              <a:avLst/>
            </a:prstGeom>
          </p:spPr>
        </p:pic>
        <p:pic>
          <p:nvPicPr>
            <p:cNvPr id="3011" name="image 3011"/>
            <p:cNvPicPr>
              <a:picLocks noChangeAspect="1"/>
            </p:cNvPicPr>
            <p:nvPr/>
          </p:nvPicPr>
          <p:blipFill>
            <a:blip r:embed="rId3011">
                </a:blip>
            <a:srcRect/>
            <a:stretch>
              <a:fillRect/>
            </a:stretch>
          </p:blipFill>
          <p:spPr>
            <a:xfrm rot="0" flipV="0" flipH="0">
              <a:off x="3441700" y="3327400"/>
              <a:ext cx="2667000" cy="4203700"/>
            </a:xfrm>
            <a:prstGeom prst="rect">
              <a:avLst/>
            </a:prstGeom>
          </p:spPr>
        </p:pic>
        <p:sp>
          <p:nvSpPr>
            <p:cNvPr id="3012" name="Object 3012"/>
            <p:cNvSpPr txBox="1"/>
            <p:nvPr/>
          </p:nvSpPr>
          <p:spPr>
            <a:xfrm>
              <a:off x="4746231" y="5067300"/>
              <a:ext cx="3512337" cy="2438400"/>
            </a:xfrm>
            <a:prstGeom prst="rect">
              <a:avLst/>
            </a:prstGeom>
          </p:spPr>
          <p:txBody>
            <a:bodyPr vert="horz" anchor="t" rtlCol="0" anchorCtr="0">
              <a:noAutofit/>
            </a:bodyPr>
            <a:lstStyle/>
            <a:p>
              <a:pPr algn="ctr">
                <a:lnSpc>
                  <a:spcPct val="100000"/>
                </a:lnSpc>
              </a:pPr>
              <a:r>
                <a:rPr sz="16000" i="0" b="0" dirty="0" smtClean="0" lang="zh-CN">
                  <a:solidFill>
                    <a:srgbClr val="3564A8"/>
                  </a:solidFill>
                  <a:latin typeface="OPPOSans-B"/>
                  <a:ea typeface="OPPOSans-B"/>
                </a:rPr>
                <a:t>01</a:t>
              </a: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401" name="Object 401"/>
          <p:cNvSpPr txBox="1"/>
          <p:nvPr/>
        </p:nvSpPr>
        <p:spPr>
          <a:xfrm>
            <a:off x="8673310" y="1708065"/>
            <a:ext cx="7037387"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Financial concept</a:t>
            </a:r>
            <a:endParaRPr lang="zh-CN" altLang="en-US"/>
          </a:p>
        </p:txBody>
      </p:sp>
      <p:sp>
        <p:nvSpPr>
          <p:cNvPr id="402" name="Object 402"/>
          <p:cNvSpPr txBox="1"/>
          <p:nvPr/>
        </p:nvSpPr>
        <p:spPr>
          <a:xfrm>
            <a:off x="8824106" y="615865"/>
            <a:ext cx="6735797"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金融概念</a:t>
            </a:r>
            <a:endParaRPr lang="zh-CN" altLang="en-US"/>
          </a:p>
        </p:txBody>
      </p:sp>
      <p:grpSp>
        <p:nvGrpSpPr>
          <p:cNvPr id="403" name="组合 403"/>
          <p:cNvGrpSpPr/>
          <p:nvPr/>
        </p:nvGrpSpPr>
        <p:grpSpPr>
          <a:xfrm>
            <a:off x="2070100" y="3530600"/>
            <a:ext cx="4483695" cy="7924400"/>
            <a:chOff x="2070100" y="3530600"/>
            <a:chExt cx="4483695" cy="7924400"/>
          </a:xfrm>
        </p:grpSpPr>
        <p:pic>
          <p:nvPicPr>
            <p:cNvPr id="404" name="image 404"/>
            <p:cNvPicPr>
              <a:picLocks noChangeAspect="1"/>
            </p:cNvPicPr>
            <p:nvPr/>
          </p:nvPicPr>
          <p:blipFill>
            <a:blip r:embed="rId404">
                </a:blip>
            <a:srcRect/>
            <a:stretch>
              <a:fillRect/>
            </a:stretch>
          </p:blipFill>
          <p:spPr>
            <a:xfrm rot="0" flipV="0" flipH="0">
              <a:off x="2070100" y="3530600"/>
              <a:ext cx="4445000" cy="5410200"/>
            </a:xfrm>
            <a:prstGeom prst="rect">
              <a:avLst/>
            </a:prstGeom>
          </p:spPr>
        </p:pic>
        <p:sp>
          <p:nvSpPr>
            <p:cNvPr id="405" name="Object 405"/>
            <p:cNvSpPr txBox="1"/>
            <p:nvPr/>
          </p:nvSpPr>
          <p:spPr>
            <a:xfrm>
              <a:off x="3367354" y="4448294"/>
              <a:ext cx="1834782" cy="1143000"/>
            </a:xfrm>
            <a:prstGeom prst="rect">
              <a:avLst/>
            </a:prstGeom>
          </p:spPr>
          <p:txBody>
            <a:bodyPr vert="horz" anchor="t" rtlCol="0" anchorCtr="0">
              <a:noAutofit/>
            </a:bodyPr>
            <a:lstStyle/>
            <a:p>
              <a:pPr algn="ctr">
                <a:lnSpc>
                  <a:spcPct val="100000"/>
                </a:lnSpc>
              </a:pPr>
              <a:r>
                <a:rPr sz="7500" i="0" b="0" dirty="0" smtClean="0" lang="zh-CN">
                  <a:solidFill>
                    <a:srgbClr val="FFFFFF"/>
                  </a:solidFill>
                  <a:latin typeface="OPPOSans-R"/>
                  <a:ea typeface="OPPOSans-R"/>
                </a:rPr>
                <a:t>01</a:t>
              </a:r>
              <a:endParaRPr lang="zh-CN" altLang="en-US"/>
            </a:p>
          </p:txBody>
        </p:sp>
        <p:sp>
          <p:nvSpPr>
            <p:cNvPr id="406" name="Object 406"/>
            <p:cNvSpPr txBox="1"/>
            <p:nvPr/>
          </p:nvSpPr>
          <p:spPr>
            <a:xfrm>
              <a:off x="1994495" y="9397600"/>
              <a:ext cx="4711700" cy="19812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指货币的发行、流通和回笼，贷款的发放和收回，存款的存入和提取，汇兑的往来等经济活动。</a:t>
              </a:r>
              <a:endParaRPr lang="zh-CN" altLang="en-US"/>
            </a:p>
          </p:txBody>
        </p:sp>
        <p:sp>
          <p:nvSpPr>
            <p:cNvPr id="407" name="Object 407"/>
            <p:cNvSpPr txBox="1"/>
            <p:nvPr/>
          </p:nvSpPr>
          <p:spPr>
            <a:xfrm>
              <a:off x="2879426" y="5933154"/>
              <a:ext cx="2826346" cy="685800"/>
            </a:xfrm>
            <a:prstGeom prst="rect">
              <a:avLst/>
            </a:prstGeom>
          </p:spPr>
          <p:txBody>
            <a:bodyPr vert="horz" anchor="t" rtlCol="0" anchorCtr="0">
              <a:noAutofit/>
            </a:bodyPr>
            <a:lstStyle/>
            <a:p>
              <a:pPr algn="ctr">
                <a:lnSpc>
                  <a:spcPct val="100000"/>
                </a:lnSpc>
              </a:pPr>
              <a:r>
                <a:rPr sz="4500" i="0" b="0" dirty="0" smtClean="0" lang="zh-CN">
                  <a:solidFill>
                    <a:srgbClr val="FFFFFF"/>
                  </a:solidFill>
                  <a:latin typeface="OPPOSans-B"/>
                  <a:ea typeface="OPPOSans-B"/>
                </a:rPr>
                <a:t>概念</a:t>
              </a:r>
              <a:endParaRPr lang="zh-CN" altLang="en-US"/>
            </a:p>
          </p:txBody>
        </p:sp>
      </p:grpSp>
      <p:grpSp>
        <p:nvGrpSpPr>
          <p:cNvPr id="408" name="组合 408"/>
          <p:cNvGrpSpPr/>
          <p:nvPr/>
        </p:nvGrpSpPr>
        <p:grpSpPr>
          <a:xfrm>
            <a:off x="7315200" y="3530600"/>
            <a:ext cx="4610893" cy="7924400"/>
            <a:chOff x="7315200" y="3530600"/>
            <a:chExt cx="4610893" cy="7924400"/>
          </a:xfrm>
        </p:grpSpPr>
        <p:pic>
          <p:nvPicPr>
            <p:cNvPr id="409" name="image 409"/>
            <p:cNvPicPr>
              <a:picLocks noChangeAspect="1"/>
            </p:cNvPicPr>
            <p:nvPr/>
          </p:nvPicPr>
          <p:blipFill>
            <a:blip r:embed="rId409">
                </a:blip>
            <a:srcRect/>
            <a:stretch>
              <a:fillRect/>
            </a:stretch>
          </p:blipFill>
          <p:spPr>
            <a:xfrm rot="0" flipV="0" flipH="0">
              <a:off x="7315200" y="3530600"/>
              <a:ext cx="4445000" cy="5410200"/>
            </a:xfrm>
            <a:prstGeom prst="rect">
              <a:avLst/>
            </a:prstGeom>
          </p:spPr>
        </p:pic>
        <p:sp>
          <p:nvSpPr>
            <p:cNvPr id="4010" name="Object 4010"/>
            <p:cNvSpPr txBox="1"/>
            <p:nvPr/>
          </p:nvSpPr>
          <p:spPr>
            <a:xfrm>
              <a:off x="8498154" y="4448294"/>
              <a:ext cx="2204412" cy="1143000"/>
            </a:xfrm>
            <a:prstGeom prst="rect">
              <a:avLst/>
            </a:prstGeom>
          </p:spPr>
          <p:txBody>
            <a:bodyPr vert="horz" anchor="t" rtlCol="0" anchorCtr="0">
              <a:noAutofit/>
            </a:bodyPr>
            <a:lstStyle/>
            <a:p>
              <a:pPr algn="ctr">
                <a:lnSpc>
                  <a:spcPct val="100000"/>
                </a:lnSpc>
              </a:pPr>
              <a:r>
                <a:rPr sz="7500" i="0" b="0" dirty="0" smtClean="0" lang="zh-CN">
                  <a:solidFill>
                    <a:srgbClr val="FFFFFF"/>
                  </a:solidFill>
                  <a:latin typeface="OPPOSans-R"/>
                  <a:ea typeface="OPPOSans-R"/>
                </a:rPr>
                <a:t>02</a:t>
              </a:r>
              <a:endParaRPr lang="zh-CN" altLang="en-US"/>
            </a:p>
          </p:txBody>
        </p:sp>
        <p:sp>
          <p:nvSpPr>
            <p:cNvPr id="4011" name="Object 4011"/>
            <p:cNvSpPr txBox="1"/>
            <p:nvPr/>
          </p:nvSpPr>
          <p:spPr>
            <a:xfrm>
              <a:off x="7239793" y="9397600"/>
              <a:ext cx="4838700" cy="19812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金融的本质是价值流通。金融产品的种类有很多，其中主要包括银行、证券、保险、信托等</a:t>
              </a:r>
              <a:endParaRPr lang="zh-CN" altLang="en-US"/>
            </a:p>
          </p:txBody>
        </p:sp>
        <p:sp>
          <p:nvSpPr>
            <p:cNvPr id="4012" name="Object 4012"/>
            <p:cNvSpPr txBox="1"/>
            <p:nvPr/>
          </p:nvSpPr>
          <p:spPr>
            <a:xfrm>
              <a:off x="7866557" y="5933154"/>
              <a:ext cx="3342284" cy="685800"/>
            </a:xfrm>
            <a:prstGeom prst="rect">
              <a:avLst/>
            </a:prstGeom>
          </p:spPr>
          <p:txBody>
            <a:bodyPr vert="horz" anchor="t" rtlCol="0" anchorCtr="0">
              <a:noAutofit/>
            </a:bodyPr>
            <a:lstStyle/>
            <a:p>
              <a:pPr algn="ctr">
                <a:lnSpc>
                  <a:spcPct val="100000"/>
                </a:lnSpc>
              </a:pPr>
              <a:r>
                <a:rPr sz="4500" i="0" b="0" dirty="0" smtClean="0" lang="zh-CN">
                  <a:solidFill>
                    <a:srgbClr val="FFFFFF"/>
                  </a:solidFill>
                  <a:latin typeface="OPPOSans-B"/>
                  <a:ea typeface="OPPOSans-B"/>
                </a:rPr>
                <a:t>基本含义</a:t>
              </a:r>
              <a:endParaRPr lang="zh-CN" altLang="en-US"/>
            </a:p>
          </p:txBody>
        </p:sp>
      </p:grpSp>
      <p:grpSp>
        <p:nvGrpSpPr>
          <p:cNvPr id="4013" name="组合 4013"/>
          <p:cNvGrpSpPr/>
          <p:nvPr/>
        </p:nvGrpSpPr>
        <p:grpSpPr>
          <a:xfrm>
            <a:off x="12573000" y="3530600"/>
            <a:ext cx="4524771" cy="8419700"/>
            <a:chOff x="12573000" y="3530600"/>
            <a:chExt cx="4524771" cy="8419700"/>
          </a:xfrm>
        </p:grpSpPr>
        <p:pic>
          <p:nvPicPr>
            <p:cNvPr id="4014" name="image 4014"/>
            <p:cNvPicPr>
              <a:picLocks noChangeAspect="1"/>
            </p:cNvPicPr>
            <p:nvPr/>
          </p:nvPicPr>
          <p:blipFill>
            <a:blip r:embed="rId4014">
                </a:blip>
            <a:srcRect/>
            <a:stretch>
              <a:fillRect/>
            </a:stretch>
          </p:blipFill>
          <p:spPr>
            <a:xfrm rot="0" flipV="0" flipH="0">
              <a:off x="12573000" y="3530600"/>
              <a:ext cx="4445000" cy="5410200"/>
            </a:xfrm>
            <a:prstGeom prst="rect">
              <a:avLst/>
            </a:prstGeom>
          </p:spPr>
        </p:pic>
        <p:sp>
          <p:nvSpPr>
            <p:cNvPr id="4015" name="Object 4015"/>
            <p:cNvSpPr txBox="1"/>
            <p:nvPr/>
          </p:nvSpPr>
          <p:spPr>
            <a:xfrm>
              <a:off x="13755954" y="4448294"/>
              <a:ext cx="2002891" cy="1143000"/>
            </a:xfrm>
            <a:prstGeom prst="rect">
              <a:avLst/>
            </a:prstGeom>
          </p:spPr>
          <p:txBody>
            <a:bodyPr vert="horz" anchor="t" rtlCol="0" anchorCtr="0">
              <a:noAutofit/>
            </a:bodyPr>
            <a:lstStyle/>
            <a:p>
              <a:pPr algn="ctr">
                <a:lnSpc>
                  <a:spcPct val="100000"/>
                </a:lnSpc>
              </a:pPr>
              <a:r>
                <a:rPr sz="7500" i="0" b="0" dirty="0" smtClean="0" lang="zh-CN">
                  <a:solidFill>
                    <a:srgbClr val="FFFFFF"/>
                  </a:solidFill>
                  <a:latin typeface="OPPOSans-R"/>
                  <a:ea typeface="OPPOSans-R"/>
                </a:rPr>
                <a:t>03</a:t>
              </a:r>
              <a:endParaRPr lang="zh-CN" altLang="en-US"/>
            </a:p>
          </p:txBody>
        </p:sp>
        <p:sp>
          <p:nvSpPr>
            <p:cNvPr id="4016" name="Object 4016"/>
            <p:cNvSpPr txBox="1"/>
            <p:nvPr/>
          </p:nvSpPr>
          <p:spPr>
            <a:xfrm>
              <a:off x="12487671" y="9397600"/>
              <a:ext cx="4762500" cy="24765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金融的核心是跨时间、跨空间的价值交换，所有涉及到价值或者收入在不同时间、不同空间之间进行配置的交易都是金融交易</a:t>
              </a:r>
              <a:endParaRPr lang="zh-CN" altLang="en-US"/>
            </a:p>
          </p:txBody>
        </p:sp>
        <p:sp>
          <p:nvSpPr>
            <p:cNvPr id="4017" name="Object 4017"/>
            <p:cNvSpPr txBox="1"/>
            <p:nvPr/>
          </p:nvSpPr>
          <p:spPr>
            <a:xfrm>
              <a:off x="13132396" y="5933154"/>
              <a:ext cx="3326206" cy="685800"/>
            </a:xfrm>
            <a:prstGeom prst="rect">
              <a:avLst/>
            </a:prstGeom>
          </p:spPr>
          <p:txBody>
            <a:bodyPr vert="horz" anchor="t" rtlCol="0" anchorCtr="0">
              <a:noAutofit/>
            </a:bodyPr>
            <a:lstStyle/>
            <a:p>
              <a:pPr algn="ctr">
                <a:lnSpc>
                  <a:spcPct val="100000"/>
                </a:lnSpc>
              </a:pPr>
              <a:r>
                <a:rPr sz="4500" i="0" b="0" dirty="0" smtClean="0" lang="zh-CN">
                  <a:solidFill>
                    <a:srgbClr val="FFFFFF"/>
                  </a:solidFill>
                  <a:latin typeface="OPPOSans-B"/>
                  <a:ea typeface="OPPOSans-B"/>
                </a:rPr>
                <a:t>核心元素</a:t>
              </a:r>
              <a:endParaRPr lang="zh-CN" altLang="en-US"/>
            </a:p>
          </p:txBody>
        </p:sp>
      </p:grpSp>
      <p:grpSp>
        <p:nvGrpSpPr>
          <p:cNvPr id="4018" name="组合 4018"/>
          <p:cNvGrpSpPr/>
          <p:nvPr/>
        </p:nvGrpSpPr>
        <p:grpSpPr>
          <a:xfrm>
            <a:off x="17818100" y="3530600"/>
            <a:ext cx="4485084" cy="6943524"/>
            <a:chOff x="17818100" y="3530600"/>
            <a:chExt cx="4485084" cy="6943524"/>
          </a:xfrm>
        </p:grpSpPr>
        <p:pic>
          <p:nvPicPr>
            <p:cNvPr id="4019" name="image 4019"/>
            <p:cNvPicPr>
              <a:picLocks noChangeAspect="1"/>
            </p:cNvPicPr>
            <p:nvPr/>
          </p:nvPicPr>
          <p:blipFill>
            <a:blip r:embed="rId4019">
                </a:blip>
            <a:srcRect/>
            <a:stretch>
              <a:fillRect/>
            </a:stretch>
          </p:blipFill>
          <p:spPr>
            <a:xfrm rot="0" flipV="0" flipH="0">
              <a:off x="17818100" y="3530600"/>
              <a:ext cx="4445000" cy="5410200"/>
            </a:xfrm>
            <a:prstGeom prst="rect">
              <a:avLst/>
            </a:prstGeom>
          </p:spPr>
        </p:pic>
        <p:sp>
          <p:nvSpPr>
            <p:cNvPr id="4020" name="Object 4020"/>
            <p:cNvSpPr txBox="1"/>
            <p:nvPr/>
          </p:nvSpPr>
          <p:spPr>
            <a:xfrm>
              <a:off x="19013754" y="4448294"/>
              <a:ext cx="2002891" cy="1143000"/>
            </a:xfrm>
            <a:prstGeom prst="rect">
              <a:avLst/>
            </a:prstGeom>
          </p:spPr>
          <p:txBody>
            <a:bodyPr vert="horz" anchor="t" rtlCol="0" anchorCtr="0">
              <a:noAutofit/>
            </a:bodyPr>
            <a:lstStyle/>
            <a:p>
              <a:pPr algn="ctr">
                <a:lnSpc>
                  <a:spcPct val="100000"/>
                </a:lnSpc>
              </a:pPr>
              <a:r>
                <a:rPr sz="7500" i="0" b="0" dirty="0" smtClean="0" lang="zh-CN">
                  <a:solidFill>
                    <a:srgbClr val="FFFFFF"/>
                  </a:solidFill>
                  <a:latin typeface="OPPOSans-R"/>
                  <a:ea typeface="OPPOSans-R"/>
                </a:rPr>
                <a:t>04</a:t>
              </a:r>
              <a:endParaRPr lang="zh-CN" altLang="en-US"/>
            </a:p>
          </p:txBody>
        </p:sp>
        <p:sp>
          <p:nvSpPr>
            <p:cNvPr id="4021" name="Object 4021"/>
            <p:cNvSpPr txBox="1"/>
            <p:nvPr/>
          </p:nvSpPr>
          <p:spPr>
            <a:xfrm>
              <a:off x="17934384" y="9407324"/>
              <a:ext cx="4521200" cy="9906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对象、方式、机构、场所和制度以及调控机制</a:t>
              </a:r>
              <a:endParaRPr lang="zh-CN" altLang="en-US"/>
            </a:p>
          </p:txBody>
        </p:sp>
        <p:sp>
          <p:nvSpPr>
            <p:cNvPr id="4022" name="Object 4022"/>
            <p:cNvSpPr txBox="1"/>
            <p:nvPr/>
          </p:nvSpPr>
          <p:spPr>
            <a:xfrm>
              <a:off x="18391366" y="5933154"/>
              <a:ext cx="3334346" cy="685800"/>
            </a:xfrm>
            <a:prstGeom prst="rect">
              <a:avLst/>
            </a:prstGeom>
          </p:spPr>
          <p:txBody>
            <a:bodyPr vert="horz" anchor="t" rtlCol="0" anchorCtr="0">
              <a:noAutofit/>
            </a:bodyPr>
            <a:lstStyle/>
            <a:p>
              <a:pPr algn="ctr">
                <a:lnSpc>
                  <a:spcPct val="100000"/>
                </a:lnSpc>
              </a:pPr>
              <a:r>
                <a:rPr sz="4500" i="0" b="0" dirty="0" smtClean="0" lang="zh-CN">
                  <a:solidFill>
                    <a:srgbClr val="FFFFFF"/>
                  </a:solidFill>
                  <a:latin typeface="OPPOSans-B"/>
                  <a:ea typeface="OPPOSans-B"/>
                </a:rPr>
                <a:t>构成要素</a:t>
              </a: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501" name="Object 501"/>
          <p:cNvSpPr txBox="1"/>
          <p:nvPr/>
        </p:nvSpPr>
        <p:spPr>
          <a:xfrm>
            <a:off x="7929372" y="614595"/>
            <a:ext cx="8525249"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金融要素</a:t>
            </a:r>
            <a:endParaRPr lang="zh-CN" altLang="en-US"/>
          </a:p>
        </p:txBody>
      </p:sp>
      <p:sp>
        <p:nvSpPr>
          <p:cNvPr id="502" name="Object 502"/>
          <p:cNvSpPr txBox="1"/>
          <p:nvPr/>
        </p:nvSpPr>
        <p:spPr>
          <a:xfrm>
            <a:off x="8598284" y="1706795"/>
            <a:ext cx="7187430"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Financial elements</a:t>
            </a:r>
            <a:endParaRPr lang="zh-CN" altLang="en-US"/>
          </a:p>
        </p:txBody>
      </p:sp>
      <p:grpSp>
        <p:nvGrpSpPr>
          <p:cNvPr id="503" name="组合 503"/>
          <p:cNvGrpSpPr/>
          <p:nvPr/>
        </p:nvGrpSpPr>
        <p:grpSpPr>
          <a:xfrm>
            <a:off x="8267700" y="3530600"/>
            <a:ext cx="8153400" cy="7950200"/>
            <a:chOff x="8267700" y="3530600"/>
            <a:chExt cx="8153400" cy="7950200"/>
          </a:xfrm>
        </p:grpSpPr>
        <p:pic>
          <p:nvPicPr>
            <p:cNvPr id="504" name="image 504"/>
            <p:cNvPicPr>
              <a:picLocks noChangeAspect="1"/>
            </p:cNvPicPr>
            <p:nvPr/>
          </p:nvPicPr>
          <p:blipFill>
            <a:blip r:embed="rId504">
                </a:blip>
            <a:srcRect/>
            <a:stretch>
              <a:fillRect/>
            </a:stretch>
          </p:blipFill>
          <p:spPr>
            <a:xfrm rot="0" flipV="0" flipH="0">
              <a:off x="11887200" y="7683500"/>
              <a:ext cx="596900" cy="546100"/>
            </a:xfrm>
            <a:prstGeom prst="rect">
              <a:avLst/>
            </a:prstGeom>
          </p:spPr>
        </p:pic>
        <p:pic>
          <p:nvPicPr>
            <p:cNvPr id="505" name="image 505"/>
            <p:cNvPicPr>
              <a:picLocks noChangeAspect="1"/>
            </p:cNvPicPr>
            <p:nvPr/>
          </p:nvPicPr>
          <p:blipFill>
            <a:blip r:embed="rId505">
                </a:blip>
            <a:srcRect/>
            <a:stretch>
              <a:fillRect/>
            </a:stretch>
          </p:blipFill>
          <p:spPr>
            <a:xfrm rot="0" flipV="0" flipH="0">
              <a:off x="11645900" y="8166100"/>
              <a:ext cx="1003300" cy="2197100"/>
            </a:xfrm>
            <a:prstGeom prst="rect">
              <a:avLst/>
            </a:prstGeom>
          </p:spPr>
        </p:pic>
        <p:pic>
          <p:nvPicPr>
            <p:cNvPr id="506" name="image 506"/>
            <p:cNvPicPr>
              <a:picLocks noChangeAspect="1"/>
            </p:cNvPicPr>
            <p:nvPr/>
          </p:nvPicPr>
          <p:blipFill>
            <a:blip r:embed="rId506">
                </a:blip>
            <a:srcRect/>
            <a:stretch>
              <a:fillRect/>
            </a:stretch>
          </p:blipFill>
          <p:spPr>
            <a:xfrm rot="0" flipV="0" flipH="0">
              <a:off x="12166600" y="6794500"/>
              <a:ext cx="2044700" cy="1409700"/>
            </a:xfrm>
            <a:prstGeom prst="rect">
              <a:avLst/>
            </a:prstGeom>
          </p:spPr>
        </p:pic>
        <p:pic>
          <p:nvPicPr>
            <p:cNvPr id="507" name="image 507"/>
            <p:cNvPicPr>
              <a:picLocks noChangeAspect="1"/>
            </p:cNvPicPr>
            <p:nvPr/>
          </p:nvPicPr>
          <p:blipFill>
            <a:blip r:embed="rId507">
                </a:blip>
            <a:srcRect/>
            <a:stretch>
              <a:fillRect/>
            </a:stretch>
          </p:blipFill>
          <p:spPr>
            <a:xfrm rot="0" flipV="0" flipH="0">
              <a:off x="10160000" y="6832600"/>
              <a:ext cx="2044700" cy="1371600"/>
            </a:xfrm>
            <a:prstGeom prst="rect">
              <a:avLst/>
            </a:prstGeom>
          </p:spPr>
        </p:pic>
        <p:pic>
          <p:nvPicPr>
            <p:cNvPr id="508" name="image 508"/>
            <p:cNvPicPr>
              <a:picLocks noChangeAspect="1"/>
            </p:cNvPicPr>
            <p:nvPr/>
          </p:nvPicPr>
          <p:blipFill>
            <a:blip r:embed="rId508">
                </a:blip>
            <a:srcRect/>
            <a:stretch>
              <a:fillRect/>
            </a:stretch>
          </p:blipFill>
          <p:spPr>
            <a:xfrm rot="0" flipV="0" flipH="0">
              <a:off x="8267700" y="6858000"/>
              <a:ext cx="3937000" cy="4356100"/>
            </a:xfrm>
            <a:prstGeom prst="rect">
              <a:avLst/>
            </a:prstGeom>
          </p:spPr>
        </p:pic>
        <p:pic>
          <p:nvPicPr>
            <p:cNvPr id="509" name="image 509"/>
            <p:cNvPicPr>
              <a:picLocks noChangeAspect="1"/>
            </p:cNvPicPr>
            <p:nvPr/>
          </p:nvPicPr>
          <p:blipFill>
            <a:blip r:embed="rId509">
                </a:blip>
            <a:srcRect/>
            <a:stretch>
              <a:fillRect/>
            </a:stretch>
          </p:blipFill>
          <p:spPr>
            <a:xfrm rot="0" flipV="0" flipH="0">
              <a:off x="12166600" y="6858000"/>
              <a:ext cx="4254500" cy="4622800"/>
            </a:xfrm>
            <a:prstGeom prst="rect">
              <a:avLst/>
            </a:prstGeom>
          </p:spPr>
        </p:pic>
        <p:pic>
          <p:nvPicPr>
            <p:cNvPr id="5010" name="image 5010"/>
            <p:cNvPicPr>
              <a:picLocks noChangeAspect="1"/>
            </p:cNvPicPr>
            <p:nvPr/>
          </p:nvPicPr>
          <p:blipFill>
            <a:blip r:embed="rId5010">
                </a:blip>
            <a:srcRect/>
            <a:stretch>
              <a:fillRect/>
            </a:stretch>
          </p:blipFill>
          <p:spPr>
            <a:xfrm rot="0" flipV="0" flipH="0">
              <a:off x="9906000" y="3530600"/>
              <a:ext cx="4724400" cy="4191000"/>
            </a:xfrm>
            <a:prstGeom prst="rect">
              <a:avLst/>
            </a:prstGeom>
          </p:spPr>
        </p:pic>
        <p:pic>
          <p:nvPicPr>
            <p:cNvPr id="5011" name="image 5011"/>
            <p:cNvPicPr>
              <a:picLocks noChangeAspect="1"/>
            </p:cNvPicPr>
            <p:nvPr/>
          </p:nvPicPr>
          <p:blipFill>
            <a:blip r:embed="rId5011">
                </a:blip>
            <a:srcRect/>
            <a:stretch>
              <a:fillRect/>
            </a:stretch>
          </p:blipFill>
          <p:spPr>
            <a:xfrm rot="0" flipV="0" flipH="0">
              <a:off x="12649200" y="7912100"/>
              <a:ext cx="2540000" cy="2222500"/>
            </a:xfrm>
            <a:prstGeom prst="rect">
              <a:avLst/>
            </a:prstGeom>
          </p:spPr>
        </p:pic>
        <p:pic>
          <p:nvPicPr>
            <p:cNvPr id="5012" name="image 5012"/>
            <p:cNvPicPr>
              <a:picLocks noChangeAspect="1"/>
            </p:cNvPicPr>
            <p:nvPr/>
          </p:nvPicPr>
          <p:blipFill>
            <a:blip r:embed="rId5012">
                </a:blip>
            <a:srcRect/>
            <a:stretch>
              <a:fillRect/>
            </a:stretch>
          </p:blipFill>
          <p:spPr>
            <a:xfrm rot="0" flipV="0" flipH="0">
              <a:off x="9347200" y="7912100"/>
              <a:ext cx="2235200" cy="2222500"/>
            </a:xfrm>
            <a:prstGeom prst="rect">
              <a:avLst/>
            </a:prstGeom>
          </p:spPr>
        </p:pic>
        <p:pic>
          <p:nvPicPr>
            <p:cNvPr id="5013" name="image 5013"/>
            <p:cNvPicPr>
              <a:picLocks noChangeAspect="1"/>
            </p:cNvPicPr>
            <p:nvPr/>
          </p:nvPicPr>
          <p:blipFill>
            <a:blip r:embed="rId5013">
                </a:blip>
            <a:srcRect/>
            <a:stretch>
              <a:fillRect/>
            </a:stretch>
          </p:blipFill>
          <p:spPr>
            <a:xfrm rot="0" flipV="0" flipH="0">
              <a:off x="10922000" y="4851400"/>
              <a:ext cx="2540000" cy="2222500"/>
            </a:xfrm>
            <a:prstGeom prst="rect">
              <a:avLst/>
            </a:prstGeom>
          </p:spPr>
        </p:pic>
        <p:sp>
          <p:nvSpPr>
            <p:cNvPr id="5014" name="Object 5014"/>
            <p:cNvSpPr txBox="1"/>
            <p:nvPr/>
          </p:nvSpPr>
          <p:spPr>
            <a:xfrm>
              <a:off x="11182348" y="5311695"/>
              <a:ext cx="2126259" cy="1143000"/>
            </a:xfrm>
            <a:prstGeom prst="rect">
              <a:avLst/>
            </a:prstGeom>
          </p:spPr>
          <p:txBody>
            <a:bodyPr vert="horz" anchor="t" rtlCol="0" anchorCtr="0">
              <a:noAutofit/>
            </a:bodyPr>
            <a:lstStyle/>
            <a:p>
              <a:pPr algn="ctr">
                <a:lnSpc>
                  <a:spcPct val="100000"/>
                </a:lnSpc>
              </a:pPr>
              <a:r>
                <a:rPr sz="7500" i="0" b="0" dirty="0" smtClean="0" lang="zh-CN">
                  <a:solidFill>
                    <a:srgbClr val="FFFFFF"/>
                  </a:solidFill>
                  <a:latin typeface="OPPOSans-B"/>
                  <a:ea typeface="OPPOSans-B"/>
                </a:rPr>
                <a:t>01</a:t>
              </a:r>
              <a:endParaRPr lang="zh-CN" altLang="en-US"/>
            </a:p>
          </p:txBody>
        </p:sp>
        <p:sp>
          <p:nvSpPr>
            <p:cNvPr id="5015" name="Object 5015"/>
            <p:cNvSpPr txBox="1"/>
            <p:nvPr/>
          </p:nvSpPr>
          <p:spPr>
            <a:xfrm>
              <a:off x="9347211" y="8410495"/>
              <a:ext cx="2235200" cy="1143000"/>
            </a:xfrm>
            <a:prstGeom prst="rect">
              <a:avLst/>
            </a:prstGeom>
          </p:spPr>
          <p:txBody>
            <a:bodyPr vert="horz" anchor="t" rtlCol="0" anchorCtr="0">
              <a:noAutofit/>
            </a:bodyPr>
            <a:lstStyle/>
            <a:p>
              <a:pPr algn="ctr">
                <a:lnSpc>
                  <a:spcPct val="100000"/>
                </a:lnSpc>
              </a:pPr>
              <a:r>
                <a:rPr sz="7500" i="0" b="0" dirty="0" smtClean="0" lang="zh-CN">
                  <a:solidFill>
                    <a:srgbClr val="FFFFFF"/>
                  </a:solidFill>
                  <a:latin typeface="OPPOSans-B"/>
                  <a:ea typeface="OPPOSans-B"/>
                </a:rPr>
                <a:t>02</a:t>
              </a:r>
              <a:endParaRPr lang="zh-CN" altLang="en-US"/>
            </a:p>
          </p:txBody>
        </p:sp>
        <p:sp>
          <p:nvSpPr>
            <p:cNvPr id="5016" name="Object 5016"/>
            <p:cNvSpPr txBox="1"/>
            <p:nvPr/>
          </p:nvSpPr>
          <p:spPr>
            <a:xfrm>
              <a:off x="12860784" y="8410495"/>
              <a:ext cx="2203747" cy="1143000"/>
            </a:xfrm>
            <a:prstGeom prst="rect">
              <a:avLst/>
            </a:prstGeom>
          </p:spPr>
          <p:txBody>
            <a:bodyPr vert="horz" anchor="t" rtlCol="0" anchorCtr="0">
              <a:noAutofit/>
            </a:bodyPr>
            <a:lstStyle/>
            <a:p>
              <a:pPr algn="ctr">
                <a:lnSpc>
                  <a:spcPct val="100000"/>
                </a:lnSpc>
              </a:pPr>
              <a:r>
                <a:rPr sz="7500" i="0" b="0" dirty="0" smtClean="0" lang="zh-CN">
                  <a:solidFill>
                    <a:srgbClr val="FFFFFF"/>
                  </a:solidFill>
                  <a:latin typeface="OPPOSans-B"/>
                  <a:ea typeface="OPPOSans-B"/>
                </a:rPr>
                <a:t>03</a:t>
              </a:r>
              <a:endParaRPr lang="zh-CN" altLang="en-US"/>
            </a:p>
          </p:txBody>
        </p:sp>
      </p:grpSp>
      <p:grpSp>
        <p:nvGrpSpPr>
          <p:cNvPr id="5017" name="组合 5017"/>
          <p:cNvGrpSpPr/>
          <p:nvPr/>
        </p:nvGrpSpPr>
        <p:grpSpPr>
          <a:xfrm>
            <a:off x="2897187" y="5668751"/>
            <a:ext cx="4305300" cy="3155365"/>
            <a:chOff x="2897187" y="5668751"/>
            <a:chExt cx="4305300" cy="3155365"/>
          </a:xfrm>
        </p:grpSpPr>
        <p:pic>
          <p:nvPicPr>
            <p:cNvPr id="5018" name="image 5018"/>
            <p:cNvPicPr>
              <a:picLocks noChangeAspect="1"/>
            </p:cNvPicPr>
            <p:nvPr/>
          </p:nvPicPr>
          <p:blipFill>
            <a:blip r:embed="rId5018">
                </a:blip>
            <a:srcRect/>
            <a:stretch>
              <a:fillRect/>
            </a:stretch>
          </p:blipFill>
          <p:spPr>
            <a:xfrm rot="0" flipV="0" flipH="0">
              <a:off x="2933700" y="6477000"/>
              <a:ext cx="4178300" cy="76200"/>
            </a:xfrm>
            <a:prstGeom prst="rect">
              <a:avLst/>
            </a:prstGeom>
          </p:spPr>
        </p:pic>
        <p:sp>
          <p:nvSpPr>
            <p:cNvPr id="5019" name="Object 5019"/>
            <p:cNvSpPr txBox="1"/>
            <p:nvPr/>
          </p:nvSpPr>
          <p:spPr>
            <a:xfrm>
              <a:off x="2795587" y="6766716"/>
              <a:ext cx="4559300" cy="19812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资产净值=总资产-总负债</a:t>
              </a:r>
              <a:endParaRPr lang="zh-CN" altLang="en-US" sz="3000"/>
            </a:p>
            <a:p>
              <a:pPr algn="l">
                <a:lnSpc>
                  <a:spcPct val="110833"/>
                </a:lnSpc>
              </a:pPr>
              <a:r>
                <a:rPr sz="3000" i="0" b="0" dirty="0" smtClean="0" lang="zh-CN">
                  <a:solidFill>
                    <a:srgbClr val="333333"/>
                  </a:solidFill>
                  <a:latin typeface="OPPOSans-R"/>
                  <a:ea typeface="OPPOSans-R"/>
                </a:rPr>
                <a:t>资产净值为正，说明财务状况良好;反之则资产净值为负</a:t>
              </a:r>
              <a:endParaRPr lang="zh-CN" altLang="en-US"/>
            </a:p>
          </p:txBody>
        </p:sp>
        <p:sp>
          <p:nvSpPr>
            <p:cNvPr id="5020" name="Object 5020"/>
            <p:cNvSpPr txBox="1"/>
            <p:nvPr/>
          </p:nvSpPr>
          <p:spPr>
            <a:xfrm>
              <a:off x="2825551" y="5592551"/>
              <a:ext cx="4438840" cy="647700"/>
            </a:xfrm>
            <a:prstGeom prst="rect">
              <a:avLst/>
            </a:prstGeom>
          </p:spPr>
          <p:txBody>
            <a:bodyPr vert="horz" anchor="t" rtlCol="0" anchorCtr="0">
              <a:noAutofit/>
            </a:bodyPr>
            <a:lstStyle/>
            <a:p>
              <a:pPr algn="l">
                <a:lnSpc>
                  <a:spcPct val="100000"/>
                </a:lnSpc>
              </a:pPr>
              <a:r>
                <a:rPr sz="4200" i="0" b="0" dirty="0" smtClean="0" lang="zh-CN">
                  <a:solidFill>
                    <a:srgbClr val="335EA9"/>
                  </a:solidFill>
                  <a:latin typeface="OPPOSans-B"/>
                  <a:ea typeface="OPPOSans-B"/>
                </a:rPr>
                <a:t>资产净值</a:t>
              </a:r>
              <a:endParaRPr lang="zh-CN" altLang="en-US"/>
            </a:p>
          </p:txBody>
        </p:sp>
      </p:grpSp>
      <p:grpSp>
        <p:nvGrpSpPr>
          <p:cNvPr id="5021" name="组合 5021"/>
          <p:cNvGrpSpPr/>
          <p:nvPr/>
        </p:nvGrpSpPr>
        <p:grpSpPr>
          <a:xfrm>
            <a:off x="16825714" y="4363826"/>
            <a:ext cx="4373760" cy="2582674"/>
            <a:chOff x="16825714" y="4363826"/>
            <a:chExt cx="4373760" cy="2582674"/>
          </a:xfrm>
        </p:grpSpPr>
        <p:pic>
          <p:nvPicPr>
            <p:cNvPr id="5022" name="image 5022"/>
            <p:cNvPicPr>
              <a:picLocks noChangeAspect="1"/>
            </p:cNvPicPr>
            <p:nvPr/>
          </p:nvPicPr>
          <p:blipFill>
            <a:blip r:embed="rId5022">
                </a:blip>
            <a:srcRect/>
            <a:stretch>
              <a:fillRect/>
            </a:stretch>
          </p:blipFill>
          <p:spPr>
            <a:xfrm rot="0" flipV="0" flipH="0">
              <a:off x="16840200" y="5143500"/>
              <a:ext cx="4178300" cy="76200"/>
            </a:xfrm>
            <a:prstGeom prst="rect">
              <a:avLst/>
            </a:prstGeom>
          </p:spPr>
        </p:pic>
        <p:sp>
          <p:nvSpPr>
            <p:cNvPr id="5023" name="Object 5023"/>
            <p:cNvSpPr txBox="1"/>
            <p:nvPr/>
          </p:nvSpPr>
          <p:spPr>
            <a:xfrm>
              <a:off x="16729075" y="5384400"/>
              <a:ext cx="4622800" cy="14859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商品和服务价格的增长速度，通常由消费者物价指数(CPI)指标衡量。</a:t>
              </a:r>
              <a:endParaRPr lang="zh-CN" altLang="en-US"/>
            </a:p>
          </p:txBody>
        </p:sp>
        <p:sp>
          <p:nvSpPr>
            <p:cNvPr id="5024" name="Object 5024"/>
            <p:cNvSpPr txBox="1"/>
            <p:nvPr/>
          </p:nvSpPr>
          <p:spPr>
            <a:xfrm>
              <a:off x="16724114" y="4287626"/>
              <a:ext cx="4446778" cy="647700"/>
            </a:xfrm>
            <a:prstGeom prst="rect">
              <a:avLst/>
            </a:prstGeom>
          </p:spPr>
          <p:txBody>
            <a:bodyPr vert="horz" anchor="t" rtlCol="0" anchorCtr="0">
              <a:noAutofit/>
            </a:bodyPr>
            <a:lstStyle/>
            <a:p>
              <a:pPr algn="l">
                <a:lnSpc>
                  <a:spcPct val="100000"/>
                </a:lnSpc>
              </a:pPr>
              <a:r>
                <a:rPr sz="4200" i="0" b="0" dirty="0" smtClean="0" lang="zh-CN">
                  <a:solidFill>
                    <a:srgbClr val="43A0C1"/>
                  </a:solidFill>
                  <a:latin typeface="OPPOSans-B"/>
                  <a:ea typeface="OPPOSans-B"/>
                </a:rPr>
                <a:t>通货膨胀</a:t>
              </a:r>
              <a:endParaRPr lang="zh-CN" altLang="en-US"/>
            </a:p>
          </p:txBody>
        </p:sp>
      </p:grpSp>
      <p:grpSp>
        <p:nvGrpSpPr>
          <p:cNvPr id="5025" name="组合 5025"/>
          <p:cNvGrpSpPr/>
          <p:nvPr/>
        </p:nvGrpSpPr>
        <p:grpSpPr>
          <a:xfrm>
            <a:off x="16817379" y="8091276"/>
            <a:ext cx="4586485" cy="2627572"/>
            <a:chOff x="16817379" y="8091276"/>
            <a:chExt cx="4586485" cy="2627572"/>
          </a:xfrm>
        </p:grpSpPr>
        <p:pic>
          <p:nvPicPr>
            <p:cNvPr id="5026" name="image 5026"/>
            <p:cNvPicPr>
              <a:picLocks noChangeAspect="1"/>
            </p:cNvPicPr>
            <p:nvPr/>
          </p:nvPicPr>
          <p:blipFill>
            <a:blip r:embed="rId5026">
                </a:blip>
            <a:srcRect/>
            <a:stretch>
              <a:fillRect/>
            </a:stretch>
          </p:blipFill>
          <p:spPr>
            <a:xfrm rot="0" flipV="0" flipH="0">
              <a:off x="16840200" y="8890000"/>
              <a:ext cx="4178300" cy="76200"/>
            </a:xfrm>
            <a:prstGeom prst="rect">
              <a:avLst/>
            </a:prstGeom>
          </p:spPr>
        </p:pic>
        <p:sp>
          <p:nvSpPr>
            <p:cNvPr id="5027" name="Object 5027"/>
            <p:cNvSpPr txBox="1"/>
            <p:nvPr/>
          </p:nvSpPr>
          <p:spPr>
            <a:xfrm>
              <a:off x="16730265" y="9156748"/>
              <a:ext cx="4826000" cy="14859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流动性衡量着资产兑现金的能力，现金是流动性最高的资产</a:t>
              </a:r>
              <a:endParaRPr lang="zh-CN" altLang="en-US"/>
            </a:p>
          </p:txBody>
        </p:sp>
        <p:sp>
          <p:nvSpPr>
            <p:cNvPr id="5028" name="Object 5028"/>
            <p:cNvSpPr txBox="1"/>
            <p:nvPr/>
          </p:nvSpPr>
          <p:spPr>
            <a:xfrm>
              <a:off x="16715779" y="8015076"/>
              <a:ext cx="4455109" cy="647700"/>
            </a:xfrm>
            <a:prstGeom prst="rect">
              <a:avLst/>
            </a:prstGeom>
          </p:spPr>
          <p:txBody>
            <a:bodyPr vert="horz" anchor="t" rtlCol="0" anchorCtr="0">
              <a:noAutofit/>
            </a:bodyPr>
            <a:lstStyle/>
            <a:p>
              <a:pPr algn="l">
                <a:lnSpc>
                  <a:spcPct val="100000"/>
                </a:lnSpc>
              </a:pPr>
              <a:r>
                <a:rPr sz="4200" i="0" b="0" dirty="0" smtClean="0" lang="zh-CN">
                  <a:solidFill>
                    <a:srgbClr val="3C7DB3"/>
                  </a:solidFill>
                  <a:latin typeface="OPPOSans-B"/>
                  <a:ea typeface="OPPOSans-B"/>
                </a:rPr>
                <a:t>流动性</a:t>
              </a:r>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601" name="Object 601"/>
          <p:cNvSpPr txBox="1"/>
          <p:nvPr/>
        </p:nvSpPr>
        <p:spPr>
          <a:xfrm>
            <a:off x="3074590" y="5308200"/>
            <a:ext cx="4775200" cy="990600"/>
          </a:xfrm>
          <a:prstGeom prst="rect">
            <a:avLst/>
          </a:prstGeom>
        </p:spPr>
        <p:txBody>
          <a:bodyPr vert="horz" anchor="t" rtlCol="0" anchorCtr="0">
            <a:noAutofit/>
          </a:bodyPr>
          <a:lstStyle/>
          <a:p>
            <a:pPr algn="just">
              <a:lnSpc>
                <a:spcPct val="110833"/>
              </a:lnSpc>
            </a:pPr>
            <a:r>
              <a:rPr sz="3000" i="0" b="0" dirty="0" smtClean="0" lang="zh-CN">
                <a:solidFill>
                  <a:srgbClr val="333333"/>
                </a:solidFill>
                <a:latin typeface="OPPOSans-R"/>
                <a:ea typeface="OPPOSans-R"/>
              </a:rPr>
              <a:t>中央银行，中国的中央银行即中国人民银行。</a:t>
            </a:r>
            <a:endParaRPr lang="zh-CN" altLang="en-US"/>
          </a:p>
        </p:txBody>
      </p:sp>
      <p:sp>
        <p:nvSpPr>
          <p:cNvPr id="602" name="Object 602"/>
          <p:cNvSpPr txBox="1"/>
          <p:nvPr/>
        </p:nvSpPr>
        <p:spPr>
          <a:xfrm>
            <a:off x="3074193" y="9444630"/>
            <a:ext cx="5016500" cy="990600"/>
          </a:xfrm>
          <a:prstGeom prst="rect">
            <a:avLst/>
          </a:prstGeom>
        </p:spPr>
        <p:txBody>
          <a:bodyPr vert="horz" anchor="t" rtlCol="0" anchorCtr="0">
            <a:noAutofit/>
          </a:bodyPr>
          <a:lstStyle/>
          <a:p>
            <a:pPr algn="just">
              <a:lnSpc>
                <a:spcPct val="110833"/>
              </a:lnSpc>
            </a:pPr>
            <a:r>
              <a:rPr sz="3000" i="0" b="0" dirty="0" smtClean="0" lang="zh-CN">
                <a:solidFill>
                  <a:srgbClr val="333333"/>
                </a:solidFill>
                <a:latin typeface="OPPOSans-R"/>
                <a:ea typeface="OPPOSans-R"/>
              </a:rPr>
              <a:t>银行。包括政策性银行、商业银行、村镇银行。</a:t>
            </a:r>
            <a:endParaRPr lang="zh-CN" altLang="en-US"/>
          </a:p>
        </p:txBody>
      </p:sp>
      <p:sp>
        <p:nvSpPr>
          <p:cNvPr id="603" name="Object 603"/>
          <p:cNvSpPr txBox="1"/>
          <p:nvPr/>
        </p:nvSpPr>
        <p:spPr>
          <a:xfrm>
            <a:off x="16436181" y="5307407"/>
            <a:ext cx="5080000" cy="2476500"/>
          </a:xfrm>
          <a:prstGeom prst="rect">
            <a:avLst/>
          </a:prstGeom>
        </p:spPr>
        <p:txBody>
          <a:bodyPr vert="horz" anchor="t" rtlCol="0" anchorCtr="0">
            <a:noAutofit/>
          </a:bodyPr>
          <a:lstStyle/>
          <a:p>
            <a:pPr algn="just">
              <a:lnSpc>
                <a:spcPct val="110833"/>
              </a:lnSpc>
            </a:pPr>
            <a:r>
              <a:rPr sz="3000" i="0" b="0" dirty="0" smtClean="0" lang="zh-CN">
                <a:solidFill>
                  <a:srgbClr val="333333"/>
                </a:solidFill>
                <a:latin typeface="OPPOSans-R"/>
                <a:ea typeface="OPPOSans-R"/>
              </a:rPr>
              <a:t>非银行金融机构。主要包括国有及股份制的保险公司、城市信用合作社、证券公司（投资银行）、财务公司、第三方理财公司等。</a:t>
            </a:r>
            <a:endParaRPr lang="zh-CN" altLang="en-US"/>
          </a:p>
        </p:txBody>
      </p:sp>
      <p:sp>
        <p:nvSpPr>
          <p:cNvPr id="604" name="Object 604"/>
          <p:cNvSpPr txBox="1"/>
          <p:nvPr/>
        </p:nvSpPr>
        <p:spPr>
          <a:xfrm>
            <a:off x="16426656" y="9448400"/>
            <a:ext cx="5080000" cy="990600"/>
          </a:xfrm>
          <a:prstGeom prst="rect">
            <a:avLst/>
          </a:prstGeom>
        </p:spPr>
        <p:txBody>
          <a:bodyPr vert="horz" anchor="t" rtlCol="0" anchorCtr="0">
            <a:noAutofit/>
          </a:bodyPr>
          <a:lstStyle/>
          <a:p>
            <a:pPr algn="just">
              <a:lnSpc>
                <a:spcPct val="110833"/>
              </a:lnSpc>
            </a:pPr>
            <a:r>
              <a:rPr sz="3000" i="0" b="0" dirty="0" smtClean="0" lang="zh-CN">
                <a:solidFill>
                  <a:srgbClr val="333333"/>
                </a:solidFill>
                <a:latin typeface="OPPOSans-R"/>
                <a:ea typeface="OPPOSans-R"/>
              </a:rPr>
              <a:t>在中国境内开办的外资、侨资、中外合资金融机构。</a:t>
            </a:r>
            <a:endParaRPr lang="zh-CN" altLang="en-US"/>
          </a:p>
        </p:txBody>
      </p:sp>
      <p:sp>
        <p:nvSpPr>
          <p:cNvPr id="605" name="Object 605"/>
          <p:cNvSpPr txBox="1"/>
          <p:nvPr/>
        </p:nvSpPr>
        <p:spPr>
          <a:xfrm>
            <a:off x="3054746" y="4286634"/>
            <a:ext cx="4795050" cy="635000"/>
          </a:xfrm>
          <a:prstGeom prst="rect">
            <a:avLst/>
          </a:prstGeom>
        </p:spPr>
        <p:txBody>
          <a:bodyPr vert="horz" anchor="t" rtlCol="0" anchorCtr="0">
            <a:noAutofit/>
          </a:bodyPr>
          <a:lstStyle/>
          <a:p>
            <a:pPr algn="l">
              <a:lnSpc>
                <a:spcPct val="100000"/>
              </a:lnSpc>
            </a:pPr>
            <a:r>
              <a:rPr sz="4200" i="0" b="0" dirty="0" smtClean="0" lang="zh-CN">
                <a:solidFill>
                  <a:srgbClr val="57BFCE"/>
                </a:solidFill>
                <a:latin typeface="OPPOSans-B"/>
                <a:ea typeface="OPPOSans-B"/>
              </a:rPr>
              <a:t>第一类</a:t>
            </a:r>
            <a:endParaRPr lang="zh-CN" altLang="en-US"/>
          </a:p>
        </p:txBody>
      </p:sp>
      <p:sp>
        <p:nvSpPr>
          <p:cNvPr id="606" name="Object 606"/>
          <p:cNvSpPr txBox="1"/>
          <p:nvPr/>
        </p:nvSpPr>
        <p:spPr>
          <a:xfrm>
            <a:off x="3054746" y="8490334"/>
            <a:ext cx="4795037" cy="635000"/>
          </a:xfrm>
          <a:prstGeom prst="rect">
            <a:avLst/>
          </a:prstGeom>
        </p:spPr>
        <p:txBody>
          <a:bodyPr vert="horz" anchor="t" rtlCol="0" anchorCtr="0">
            <a:noAutofit/>
          </a:bodyPr>
          <a:lstStyle/>
          <a:p>
            <a:pPr algn="l">
              <a:lnSpc>
                <a:spcPct val="100000"/>
              </a:lnSpc>
            </a:pPr>
            <a:r>
              <a:rPr sz="4200" i="0" b="0" dirty="0" smtClean="0" lang="zh-CN">
                <a:solidFill>
                  <a:srgbClr val="3C80B4"/>
                </a:solidFill>
                <a:latin typeface="OPPOSans-B"/>
                <a:ea typeface="OPPOSans-B"/>
              </a:rPr>
              <a:t>第二类</a:t>
            </a:r>
            <a:endParaRPr lang="zh-CN" altLang="en-US"/>
          </a:p>
        </p:txBody>
      </p:sp>
      <p:sp>
        <p:nvSpPr>
          <p:cNvPr id="607" name="Object 607"/>
          <p:cNvSpPr txBox="1"/>
          <p:nvPr/>
        </p:nvSpPr>
        <p:spPr>
          <a:xfrm>
            <a:off x="16415146" y="4286634"/>
            <a:ext cx="4838245" cy="635000"/>
          </a:xfrm>
          <a:prstGeom prst="rect">
            <a:avLst/>
          </a:prstGeom>
        </p:spPr>
        <p:txBody>
          <a:bodyPr vert="horz" anchor="t" rtlCol="0" anchorCtr="0">
            <a:noAutofit/>
          </a:bodyPr>
          <a:lstStyle/>
          <a:p>
            <a:pPr algn="l">
              <a:lnSpc>
                <a:spcPct val="100000"/>
              </a:lnSpc>
            </a:pPr>
            <a:r>
              <a:rPr sz="4200" i="0" b="0" dirty="0" smtClean="0" lang="zh-CN">
                <a:solidFill>
                  <a:srgbClr val="4CA9C8"/>
                </a:solidFill>
                <a:latin typeface="OPPOSans-B"/>
                <a:ea typeface="OPPOSans-B"/>
              </a:rPr>
              <a:t>第三类</a:t>
            </a:r>
            <a:endParaRPr lang="zh-CN" altLang="en-US"/>
          </a:p>
        </p:txBody>
      </p:sp>
      <p:sp>
        <p:nvSpPr>
          <p:cNvPr id="608" name="Object 608"/>
          <p:cNvSpPr txBox="1"/>
          <p:nvPr/>
        </p:nvSpPr>
        <p:spPr>
          <a:xfrm>
            <a:off x="16415146" y="8490334"/>
            <a:ext cx="4972592" cy="635000"/>
          </a:xfrm>
          <a:prstGeom prst="rect">
            <a:avLst/>
          </a:prstGeom>
        </p:spPr>
        <p:txBody>
          <a:bodyPr vert="horz" anchor="t" rtlCol="0" anchorCtr="0">
            <a:noAutofit/>
          </a:bodyPr>
          <a:lstStyle/>
          <a:p>
            <a:pPr algn="l">
              <a:lnSpc>
                <a:spcPct val="100000"/>
              </a:lnSpc>
            </a:pPr>
            <a:r>
              <a:rPr sz="4200" i="0" b="0" dirty="0" smtClean="0" lang="zh-CN">
                <a:solidFill>
                  <a:srgbClr val="335CA9"/>
                </a:solidFill>
                <a:latin typeface="OPPOSans-B"/>
                <a:ea typeface="OPPOSans-B"/>
              </a:rPr>
              <a:t>第四类</a:t>
            </a:r>
            <a:endParaRPr lang="zh-CN" altLang="en-US"/>
          </a:p>
        </p:txBody>
      </p:sp>
      <p:sp>
        <p:nvSpPr>
          <p:cNvPr id="609" name="Object 609"/>
          <p:cNvSpPr txBox="1"/>
          <p:nvPr/>
        </p:nvSpPr>
        <p:spPr>
          <a:xfrm>
            <a:off x="8867836" y="663638"/>
            <a:ext cx="6648327"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金融机构</a:t>
            </a:r>
            <a:endParaRPr lang="zh-CN" altLang="en-US"/>
          </a:p>
        </p:txBody>
      </p:sp>
      <p:sp>
        <p:nvSpPr>
          <p:cNvPr id="6010" name="Object 6010"/>
          <p:cNvSpPr txBox="1"/>
          <p:nvPr/>
        </p:nvSpPr>
        <p:spPr>
          <a:xfrm>
            <a:off x="8257728" y="1755838"/>
            <a:ext cx="7868542"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Financial institutions</a:t>
            </a:r>
            <a:endParaRPr lang="zh-CN" altLang="en-US"/>
          </a:p>
        </p:txBody>
      </p:sp>
      <p:grpSp>
        <p:nvGrpSpPr>
          <p:cNvPr id="6011" name="组合 6011"/>
          <p:cNvGrpSpPr/>
          <p:nvPr/>
        </p:nvGrpSpPr>
        <p:grpSpPr>
          <a:xfrm>
            <a:off x="8966200" y="4013200"/>
            <a:ext cx="6451600" cy="6451600"/>
            <a:chOff x="8966200" y="4013200"/>
            <a:chExt cx="6451600" cy="6451600"/>
          </a:xfrm>
        </p:grpSpPr>
        <p:pic>
          <p:nvPicPr>
            <p:cNvPr id="6012" name="image 6012"/>
            <p:cNvPicPr>
              <a:picLocks noChangeAspect="1"/>
            </p:cNvPicPr>
            <p:nvPr/>
          </p:nvPicPr>
          <p:blipFill>
            <a:blip r:embed="rId6012">
                </a:blip>
            <a:srcRect/>
            <a:stretch>
              <a:fillRect/>
            </a:stretch>
          </p:blipFill>
          <p:spPr>
            <a:xfrm rot="0" flipV="0" flipH="0">
              <a:off x="9664700" y="4724400"/>
              <a:ext cx="5054600" cy="5041900"/>
            </a:xfrm>
            <a:prstGeom prst="rect">
              <a:avLst/>
            </a:prstGeom>
          </p:spPr>
        </p:pic>
        <p:pic>
          <p:nvPicPr>
            <p:cNvPr id="6013" name="image 6013"/>
            <p:cNvPicPr>
              <a:picLocks noChangeAspect="1"/>
            </p:cNvPicPr>
            <p:nvPr/>
          </p:nvPicPr>
          <p:blipFill>
            <a:blip r:embed="rId6013">
                </a:blip>
            <a:srcRect/>
            <a:stretch>
              <a:fillRect/>
            </a:stretch>
          </p:blipFill>
          <p:spPr>
            <a:xfrm rot="0" flipV="0" flipH="0">
              <a:off x="9867900" y="4914900"/>
              <a:ext cx="4660900" cy="4660900"/>
            </a:xfrm>
            <a:prstGeom prst="rect">
              <a:avLst/>
            </a:prstGeom>
          </p:spPr>
        </p:pic>
        <p:pic>
          <p:nvPicPr>
            <p:cNvPr id="6014" name="image 6014"/>
            <p:cNvPicPr>
              <a:picLocks noChangeAspect="1"/>
            </p:cNvPicPr>
            <p:nvPr/>
          </p:nvPicPr>
          <p:blipFill>
            <a:blip r:embed="rId6014">
                </a:blip>
            <a:srcRect/>
            <a:stretch>
              <a:fillRect/>
            </a:stretch>
          </p:blipFill>
          <p:spPr>
            <a:xfrm rot="0" flipV="0" flipH="0">
              <a:off x="13106400" y="8153400"/>
              <a:ext cx="2311400" cy="2311400"/>
            </a:xfrm>
            <a:prstGeom prst="rect">
              <a:avLst/>
            </a:prstGeom>
          </p:spPr>
        </p:pic>
        <p:pic>
          <p:nvPicPr>
            <p:cNvPr id="6015" name="image 6015"/>
            <p:cNvPicPr>
              <a:picLocks noChangeAspect="1"/>
            </p:cNvPicPr>
            <p:nvPr/>
          </p:nvPicPr>
          <p:blipFill>
            <a:blip r:embed="rId6015">
                </a:blip>
            <a:srcRect/>
            <a:stretch>
              <a:fillRect/>
            </a:stretch>
          </p:blipFill>
          <p:spPr>
            <a:xfrm rot="0" flipV="0" flipH="0">
              <a:off x="8966200" y="8153400"/>
              <a:ext cx="2324100" cy="2311400"/>
            </a:xfrm>
            <a:prstGeom prst="rect">
              <a:avLst/>
            </a:prstGeom>
          </p:spPr>
        </p:pic>
        <p:pic>
          <p:nvPicPr>
            <p:cNvPr id="6016" name="image 6016"/>
            <p:cNvPicPr>
              <a:picLocks noChangeAspect="1"/>
            </p:cNvPicPr>
            <p:nvPr/>
          </p:nvPicPr>
          <p:blipFill>
            <a:blip r:embed="rId6016">
                </a:blip>
            <a:srcRect/>
            <a:stretch>
              <a:fillRect/>
            </a:stretch>
          </p:blipFill>
          <p:spPr>
            <a:xfrm rot="0" flipV="0" flipH="0">
              <a:off x="13106400" y="4013200"/>
              <a:ext cx="2311400" cy="2324100"/>
            </a:xfrm>
            <a:prstGeom prst="rect">
              <a:avLst/>
            </a:prstGeom>
          </p:spPr>
        </p:pic>
        <p:pic>
          <p:nvPicPr>
            <p:cNvPr id="6017" name="image 6017"/>
            <p:cNvPicPr>
              <a:picLocks noChangeAspect="1"/>
            </p:cNvPicPr>
            <p:nvPr/>
          </p:nvPicPr>
          <p:blipFill>
            <a:blip r:embed="rId6017">
                </a:blip>
            <a:srcRect/>
            <a:stretch>
              <a:fillRect/>
            </a:stretch>
          </p:blipFill>
          <p:spPr>
            <a:xfrm rot="0" flipV="0" flipH="0">
              <a:off x="8966200" y="4013200"/>
              <a:ext cx="2324100" cy="2324100"/>
            </a:xfrm>
            <a:prstGeom prst="rect">
              <a:avLst/>
            </a:prstGeom>
          </p:spPr>
        </p:pic>
        <p:pic>
          <p:nvPicPr>
            <p:cNvPr id="6018" name="image 6018"/>
            <p:cNvPicPr>
              <a:picLocks noChangeAspect="1"/>
            </p:cNvPicPr>
            <p:nvPr/>
          </p:nvPicPr>
          <p:blipFill>
            <a:blip r:embed="rId6018">
                </a:blip>
            <a:srcRect/>
            <a:stretch>
              <a:fillRect/>
            </a:stretch>
          </p:blipFill>
          <p:spPr>
            <a:xfrm rot="0" flipV="0" flipH="0">
              <a:off x="11087100" y="6362700"/>
              <a:ext cx="2209800" cy="1752600"/>
            </a:xfrm>
            <a:prstGeom prst="rect">
              <a:avLst/>
            </a:prstGeom>
          </p:spPr>
        </p:pic>
        <p:sp>
          <p:nvSpPr>
            <p:cNvPr id="6019" name="Object 6019"/>
            <p:cNvSpPr txBox="1"/>
            <p:nvPr/>
          </p:nvSpPr>
          <p:spPr>
            <a:xfrm>
              <a:off x="9331325" y="4481996"/>
              <a:ext cx="1141985" cy="838200"/>
            </a:xfrm>
            <a:prstGeom prst="rect">
              <a:avLst/>
            </a:prstGeom>
          </p:spPr>
          <p:txBody>
            <a:bodyPr vert="horz" anchor="t" rtlCol="0" anchorCtr="0">
              <a:noAutofit/>
            </a:bodyPr>
            <a:lstStyle/>
            <a:p>
              <a:pPr algn="ctr">
                <a:lnSpc>
                  <a:spcPct val="100000"/>
                </a:lnSpc>
              </a:pPr>
              <a:r>
                <a:rPr sz="5500" i="0" b="0" dirty="0" smtClean="0" lang="zh-CN">
                  <a:solidFill>
                    <a:srgbClr val="FFFFFF"/>
                  </a:solidFill>
                  <a:latin typeface="OPPOSans-B"/>
                  <a:ea typeface="OPPOSans-B"/>
                </a:rPr>
                <a:t>01</a:t>
              </a:r>
              <a:endParaRPr lang="zh-CN" altLang="en-US"/>
            </a:p>
          </p:txBody>
        </p:sp>
        <p:sp>
          <p:nvSpPr>
            <p:cNvPr id="6020" name="Object 6020"/>
            <p:cNvSpPr txBox="1"/>
            <p:nvPr/>
          </p:nvSpPr>
          <p:spPr>
            <a:xfrm>
              <a:off x="13750925" y="4481996"/>
              <a:ext cx="1336158" cy="838200"/>
            </a:xfrm>
            <a:prstGeom prst="rect">
              <a:avLst/>
            </a:prstGeom>
          </p:spPr>
          <p:txBody>
            <a:bodyPr vert="horz" anchor="t" rtlCol="0" anchorCtr="0">
              <a:noAutofit/>
            </a:bodyPr>
            <a:lstStyle/>
            <a:p>
              <a:pPr algn="ctr">
                <a:lnSpc>
                  <a:spcPct val="100000"/>
                </a:lnSpc>
              </a:pPr>
              <a:r>
                <a:rPr sz="5500" i="0" b="0" dirty="0" smtClean="0" lang="zh-CN">
                  <a:solidFill>
                    <a:srgbClr val="FFFFFF"/>
                  </a:solidFill>
                  <a:latin typeface="OPPOSans-B"/>
                  <a:ea typeface="OPPOSans-B"/>
                </a:rPr>
                <a:t>02</a:t>
              </a:r>
              <a:endParaRPr lang="zh-CN" altLang="en-US"/>
            </a:p>
          </p:txBody>
        </p:sp>
        <p:sp>
          <p:nvSpPr>
            <p:cNvPr id="6021" name="Object 6021"/>
            <p:cNvSpPr txBox="1"/>
            <p:nvPr/>
          </p:nvSpPr>
          <p:spPr>
            <a:xfrm>
              <a:off x="9166225" y="8990496"/>
              <a:ext cx="1552575" cy="838200"/>
            </a:xfrm>
            <a:prstGeom prst="rect">
              <a:avLst/>
            </a:prstGeom>
          </p:spPr>
          <p:txBody>
            <a:bodyPr vert="horz" anchor="t" rtlCol="0" anchorCtr="0">
              <a:noAutofit/>
            </a:bodyPr>
            <a:lstStyle/>
            <a:p>
              <a:pPr algn="ctr">
                <a:lnSpc>
                  <a:spcPct val="100000"/>
                </a:lnSpc>
              </a:pPr>
              <a:r>
                <a:rPr sz="5500" i="0" b="0" dirty="0" smtClean="0" lang="zh-CN">
                  <a:solidFill>
                    <a:srgbClr val="FFFFFF"/>
                  </a:solidFill>
                  <a:latin typeface="OPPOSans-B"/>
                  <a:ea typeface="OPPOSans-B"/>
                </a:rPr>
                <a:t>03</a:t>
              </a:r>
              <a:endParaRPr lang="zh-CN" altLang="en-US"/>
            </a:p>
          </p:txBody>
        </p:sp>
        <p:sp>
          <p:nvSpPr>
            <p:cNvPr id="6022" name="Object 6022"/>
            <p:cNvSpPr txBox="1"/>
            <p:nvPr/>
          </p:nvSpPr>
          <p:spPr>
            <a:xfrm>
              <a:off x="13750925" y="8990496"/>
              <a:ext cx="1336154" cy="838200"/>
            </a:xfrm>
            <a:prstGeom prst="rect">
              <a:avLst/>
            </a:prstGeom>
          </p:spPr>
          <p:txBody>
            <a:bodyPr vert="horz" anchor="t" rtlCol="0" anchorCtr="0">
              <a:noAutofit/>
            </a:bodyPr>
            <a:lstStyle/>
            <a:p>
              <a:pPr algn="ctr">
                <a:lnSpc>
                  <a:spcPct val="100000"/>
                </a:lnSpc>
              </a:pPr>
              <a:r>
                <a:rPr sz="5500" i="0" b="0" dirty="0" smtClean="0" lang="zh-CN">
                  <a:solidFill>
                    <a:srgbClr val="FFFFFF"/>
                  </a:solidFill>
                  <a:latin typeface="OPPOSans-B"/>
                  <a:ea typeface="OPPOSans-B"/>
                </a:rPr>
                <a:t>04</a:t>
              </a:r>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701" name="Object 701"/>
          <p:cNvSpPr txBox="1"/>
          <p:nvPr/>
        </p:nvSpPr>
        <p:spPr>
          <a:xfrm>
            <a:off x="9179132" y="567566"/>
            <a:ext cx="6025730"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银行发展</a:t>
            </a:r>
            <a:endParaRPr lang="zh-CN" altLang="en-US"/>
          </a:p>
        </p:txBody>
      </p:sp>
      <p:sp>
        <p:nvSpPr>
          <p:cNvPr id="702" name="Object 702"/>
          <p:cNvSpPr txBox="1"/>
          <p:nvPr/>
        </p:nvSpPr>
        <p:spPr>
          <a:xfrm>
            <a:off x="8204759" y="1573077"/>
            <a:ext cx="7974480"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Bank's development</a:t>
            </a:r>
            <a:endParaRPr lang="zh-CN" altLang="en-US"/>
          </a:p>
        </p:txBody>
      </p:sp>
      <p:grpSp>
        <p:nvGrpSpPr>
          <p:cNvPr id="703" name="组合 703"/>
          <p:cNvGrpSpPr/>
          <p:nvPr/>
        </p:nvGrpSpPr>
        <p:grpSpPr>
          <a:xfrm>
            <a:off x="1689100" y="3390900"/>
            <a:ext cx="2755900" cy="6743700"/>
            <a:chOff x="1689100" y="3390900"/>
            <a:chExt cx="2755900" cy="6743700"/>
          </a:xfrm>
        </p:grpSpPr>
        <p:pic>
          <p:nvPicPr>
            <p:cNvPr id="704" name="image 704"/>
            <p:cNvPicPr>
              <a:picLocks noChangeAspect="1"/>
            </p:cNvPicPr>
            <p:nvPr/>
          </p:nvPicPr>
          <p:blipFill>
            <a:blip r:embed="rId704">
                </a:blip>
            <a:srcRect/>
            <a:stretch>
              <a:fillRect/>
            </a:stretch>
          </p:blipFill>
          <p:spPr>
            <a:xfrm rot="0" flipV="0" flipH="0">
              <a:off x="1689100" y="5829300"/>
              <a:ext cx="2755900" cy="4305300"/>
            </a:xfrm>
            <a:prstGeom prst="rect">
              <a:avLst/>
            </a:prstGeom>
          </p:spPr>
        </p:pic>
        <p:pic>
          <p:nvPicPr>
            <p:cNvPr id="705" name="image 705"/>
            <p:cNvPicPr>
              <a:picLocks noChangeAspect="1"/>
            </p:cNvPicPr>
            <p:nvPr/>
          </p:nvPicPr>
          <p:blipFill>
            <a:blip r:embed="rId705">
                </a:blip>
            <a:srcRect/>
            <a:stretch>
              <a:fillRect/>
            </a:stretch>
          </p:blipFill>
          <p:spPr>
            <a:xfrm rot="0" flipV="0" flipH="0">
              <a:off x="1803400" y="3390900"/>
              <a:ext cx="2527300" cy="2882900"/>
            </a:xfrm>
            <a:prstGeom prst="rect">
              <a:avLst/>
            </a:prstGeom>
          </p:spPr>
        </p:pic>
        <p:sp>
          <p:nvSpPr>
            <p:cNvPr id="706" name="Object 706"/>
            <p:cNvSpPr txBox="1"/>
            <p:nvPr/>
          </p:nvSpPr>
          <p:spPr>
            <a:xfrm>
              <a:off x="1845468" y="6667100"/>
              <a:ext cx="2679700" cy="9906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大一统的银行体系</a:t>
              </a:r>
              <a:endParaRPr lang="zh-CN" altLang="en-US"/>
            </a:p>
          </p:txBody>
        </p:sp>
        <p:sp>
          <p:nvSpPr>
            <p:cNvPr id="707" name="Object 707"/>
            <p:cNvSpPr txBox="1"/>
            <p:nvPr/>
          </p:nvSpPr>
          <p:spPr>
            <a:xfrm>
              <a:off x="2061368" y="4292600"/>
              <a:ext cx="1979612" cy="635000"/>
            </a:xfrm>
            <a:prstGeom prst="rect">
              <a:avLst/>
            </a:prstGeom>
          </p:spPr>
          <p:txBody>
            <a:bodyPr vert="horz" anchor="t" rtlCol="0" anchorCtr="0">
              <a:noAutofit/>
            </a:bodyPr>
            <a:lstStyle/>
            <a:p>
              <a:pPr algn="ctr">
                <a:lnSpc>
                  <a:spcPct val="100000"/>
                </a:lnSpc>
              </a:pPr>
              <a:r>
                <a:rPr sz="4200" i="0" b="0" dirty="0" smtClean="0" lang="zh-CN">
                  <a:solidFill>
                    <a:srgbClr val="56BFCD"/>
                  </a:solidFill>
                  <a:latin typeface="OPPOSans-B"/>
                  <a:ea typeface="OPPOSans-B"/>
                </a:rPr>
                <a:t>阶段1</a:t>
              </a:r>
              <a:endParaRPr lang="zh-CN" altLang="en-US"/>
            </a:p>
          </p:txBody>
        </p:sp>
      </p:grpSp>
      <p:grpSp>
        <p:nvGrpSpPr>
          <p:cNvPr id="708" name="组合 708"/>
          <p:cNvGrpSpPr/>
          <p:nvPr/>
        </p:nvGrpSpPr>
        <p:grpSpPr>
          <a:xfrm>
            <a:off x="4699000" y="5181600"/>
            <a:ext cx="2755900" cy="6756400"/>
            <a:chOff x="4699000" y="5181600"/>
            <a:chExt cx="2755900" cy="6756400"/>
          </a:xfrm>
        </p:grpSpPr>
        <p:pic>
          <p:nvPicPr>
            <p:cNvPr id="709" name="image 709"/>
            <p:cNvPicPr>
              <a:picLocks noChangeAspect="1"/>
            </p:cNvPicPr>
            <p:nvPr/>
          </p:nvPicPr>
          <p:blipFill>
            <a:blip r:embed="rId709">
                </a:blip>
            <a:srcRect/>
            <a:stretch>
              <a:fillRect/>
            </a:stretch>
          </p:blipFill>
          <p:spPr>
            <a:xfrm rot="0" flipV="0" flipH="0">
              <a:off x="4699000" y="7632700"/>
              <a:ext cx="2755900" cy="4305300"/>
            </a:xfrm>
            <a:prstGeom prst="rect">
              <a:avLst/>
            </a:prstGeom>
          </p:spPr>
        </p:pic>
        <p:pic>
          <p:nvPicPr>
            <p:cNvPr id="7010" name="image 7010"/>
            <p:cNvPicPr>
              <a:picLocks noChangeAspect="1"/>
            </p:cNvPicPr>
            <p:nvPr/>
          </p:nvPicPr>
          <p:blipFill>
            <a:blip r:embed="rId7010">
                </a:blip>
            <a:srcRect/>
            <a:stretch>
              <a:fillRect/>
            </a:stretch>
          </p:blipFill>
          <p:spPr>
            <a:xfrm rot="0" flipV="0" flipH="0">
              <a:off x="4813300" y="5181600"/>
              <a:ext cx="2527300" cy="2870200"/>
            </a:xfrm>
            <a:prstGeom prst="rect">
              <a:avLst/>
            </a:prstGeom>
          </p:spPr>
        </p:pic>
        <p:sp>
          <p:nvSpPr>
            <p:cNvPr id="7011" name="Object 7011"/>
            <p:cNvSpPr txBox="1"/>
            <p:nvPr/>
          </p:nvSpPr>
          <p:spPr>
            <a:xfrm>
              <a:off x="4901604" y="8505227"/>
              <a:ext cx="2603500" cy="14859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明确划分财政职能与金融职能的界限</a:t>
              </a:r>
              <a:endParaRPr lang="zh-CN" altLang="en-US"/>
            </a:p>
          </p:txBody>
        </p:sp>
        <p:sp>
          <p:nvSpPr>
            <p:cNvPr id="7012" name="Object 7012"/>
            <p:cNvSpPr txBox="1"/>
            <p:nvPr/>
          </p:nvSpPr>
          <p:spPr>
            <a:xfrm>
              <a:off x="5071268" y="6070600"/>
              <a:ext cx="2001050" cy="635000"/>
            </a:xfrm>
            <a:prstGeom prst="rect">
              <a:avLst/>
            </a:prstGeom>
          </p:spPr>
          <p:txBody>
            <a:bodyPr vert="horz" anchor="t" rtlCol="0" anchorCtr="0">
              <a:noAutofit/>
            </a:bodyPr>
            <a:lstStyle/>
            <a:p>
              <a:pPr algn="ctr">
                <a:lnSpc>
                  <a:spcPct val="100000"/>
                </a:lnSpc>
              </a:pPr>
              <a:r>
                <a:rPr sz="4200" i="0" b="0" dirty="0" smtClean="0" lang="zh-CN">
                  <a:solidFill>
                    <a:srgbClr val="4CB0C7"/>
                  </a:solidFill>
                  <a:latin typeface="OPPOSans-B"/>
                  <a:ea typeface="OPPOSans-B"/>
                </a:rPr>
                <a:t>阶段2</a:t>
              </a:r>
              <a:endParaRPr lang="zh-CN" altLang="en-US"/>
            </a:p>
          </p:txBody>
        </p:sp>
      </p:grpSp>
      <p:grpSp>
        <p:nvGrpSpPr>
          <p:cNvPr id="7013" name="组合 7013"/>
          <p:cNvGrpSpPr/>
          <p:nvPr/>
        </p:nvGrpSpPr>
        <p:grpSpPr>
          <a:xfrm>
            <a:off x="7721600" y="3390900"/>
            <a:ext cx="2755900" cy="6743700"/>
            <a:chOff x="7721600" y="3390900"/>
            <a:chExt cx="2755900" cy="6743700"/>
          </a:xfrm>
        </p:grpSpPr>
        <p:pic>
          <p:nvPicPr>
            <p:cNvPr id="7014" name="image 7014"/>
            <p:cNvPicPr>
              <a:picLocks noChangeAspect="1"/>
            </p:cNvPicPr>
            <p:nvPr/>
          </p:nvPicPr>
          <p:blipFill>
            <a:blip r:embed="rId7014">
                </a:blip>
            <a:srcRect/>
            <a:stretch>
              <a:fillRect/>
            </a:stretch>
          </p:blipFill>
          <p:spPr>
            <a:xfrm rot="0" flipV="0" flipH="0">
              <a:off x="7721600" y="5829300"/>
              <a:ext cx="2755900" cy="4305300"/>
            </a:xfrm>
            <a:prstGeom prst="rect">
              <a:avLst/>
            </a:prstGeom>
          </p:spPr>
        </p:pic>
        <p:pic>
          <p:nvPicPr>
            <p:cNvPr id="7015" name="image 7015"/>
            <p:cNvPicPr>
              <a:picLocks noChangeAspect="1"/>
            </p:cNvPicPr>
            <p:nvPr/>
          </p:nvPicPr>
          <p:blipFill>
            <a:blip r:embed="rId7015">
                </a:blip>
            <a:srcRect/>
            <a:stretch>
              <a:fillRect/>
            </a:stretch>
          </p:blipFill>
          <p:spPr>
            <a:xfrm rot="0" flipV="0" flipH="0">
              <a:off x="7835900" y="3390900"/>
              <a:ext cx="2527300" cy="2882900"/>
            </a:xfrm>
            <a:prstGeom prst="rect">
              <a:avLst/>
            </a:prstGeom>
          </p:spPr>
        </p:pic>
        <p:sp>
          <p:nvSpPr>
            <p:cNvPr id="7016" name="Object 7016"/>
            <p:cNvSpPr txBox="1"/>
            <p:nvPr/>
          </p:nvSpPr>
          <p:spPr>
            <a:xfrm>
              <a:off x="7921823" y="6663727"/>
              <a:ext cx="2565400" cy="14859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货币发行职能与金融职能分离</a:t>
              </a:r>
              <a:endParaRPr lang="zh-CN" altLang="en-US"/>
            </a:p>
          </p:txBody>
        </p:sp>
        <p:sp>
          <p:nvSpPr>
            <p:cNvPr id="7017" name="Object 7017"/>
            <p:cNvSpPr txBox="1"/>
            <p:nvPr/>
          </p:nvSpPr>
          <p:spPr>
            <a:xfrm>
              <a:off x="8055768" y="4292600"/>
              <a:ext cx="2013737" cy="635000"/>
            </a:xfrm>
            <a:prstGeom prst="rect">
              <a:avLst/>
            </a:prstGeom>
          </p:spPr>
          <p:txBody>
            <a:bodyPr vert="horz" anchor="t" rtlCol="0" anchorCtr="0">
              <a:noAutofit/>
            </a:bodyPr>
            <a:lstStyle/>
            <a:p>
              <a:pPr algn="ctr">
                <a:lnSpc>
                  <a:spcPct val="100000"/>
                </a:lnSpc>
              </a:pPr>
              <a:r>
                <a:rPr sz="4200" i="0" b="0" dirty="0" smtClean="0" lang="zh-CN">
                  <a:solidFill>
                    <a:srgbClr val="4BA7C6"/>
                  </a:solidFill>
                  <a:latin typeface="OPPOSans-B"/>
                  <a:ea typeface="OPPOSans-B"/>
                </a:rPr>
                <a:t>阶段3</a:t>
              </a:r>
              <a:endParaRPr lang="zh-CN" altLang="en-US"/>
            </a:p>
          </p:txBody>
        </p:sp>
      </p:grpSp>
      <p:grpSp>
        <p:nvGrpSpPr>
          <p:cNvPr id="7018" name="组合 7018"/>
          <p:cNvGrpSpPr/>
          <p:nvPr/>
        </p:nvGrpSpPr>
        <p:grpSpPr>
          <a:xfrm>
            <a:off x="10731500" y="5181600"/>
            <a:ext cx="2755900" cy="7061200"/>
            <a:chOff x="10731500" y="5181600"/>
            <a:chExt cx="2755900" cy="7061200"/>
          </a:xfrm>
        </p:grpSpPr>
        <p:pic>
          <p:nvPicPr>
            <p:cNvPr id="7019" name="image 7019"/>
            <p:cNvPicPr>
              <a:picLocks noChangeAspect="1"/>
            </p:cNvPicPr>
            <p:nvPr/>
          </p:nvPicPr>
          <p:blipFill>
            <a:blip r:embed="rId7019">
                </a:blip>
            <a:srcRect/>
            <a:stretch>
              <a:fillRect/>
            </a:stretch>
          </p:blipFill>
          <p:spPr>
            <a:xfrm rot="0" flipV="0" flipH="0">
              <a:off x="10731500" y="7937500"/>
              <a:ext cx="2755900" cy="4305300"/>
            </a:xfrm>
            <a:prstGeom prst="rect">
              <a:avLst/>
            </a:prstGeom>
          </p:spPr>
        </p:pic>
        <p:pic>
          <p:nvPicPr>
            <p:cNvPr id="7020" name="image 7020"/>
            <p:cNvPicPr>
              <a:picLocks noChangeAspect="1"/>
            </p:cNvPicPr>
            <p:nvPr/>
          </p:nvPicPr>
          <p:blipFill>
            <a:blip r:embed="rId7020">
                </a:blip>
            <a:srcRect/>
            <a:stretch>
              <a:fillRect/>
            </a:stretch>
          </p:blipFill>
          <p:spPr>
            <a:xfrm rot="0" flipV="0" flipH="0">
              <a:off x="10845800" y="5181600"/>
              <a:ext cx="2527300" cy="2870200"/>
            </a:xfrm>
            <a:prstGeom prst="rect">
              <a:avLst/>
            </a:prstGeom>
          </p:spPr>
        </p:pic>
        <p:sp>
          <p:nvSpPr>
            <p:cNvPr id="7021" name="Object 7021"/>
            <p:cNvSpPr txBox="1"/>
            <p:nvPr/>
          </p:nvSpPr>
          <p:spPr>
            <a:xfrm>
              <a:off x="10910490" y="8504830"/>
              <a:ext cx="2628900" cy="14859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三大政策性银行和四大资产公司成立</a:t>
              </a:r>
              <a:endParaRPr lang="zh-CN" altLang="en-US"/>
            </a:p>
          </p:txBody>
        </p:sp>
        <p:sp>
          <p:nvSpPr>
            <p:cNvPr id="7022" name="Object 7022"/>
            <p:cNvSpPr txBox="1"/>
            <p:nvPr/>
          </p:nvSpPr>
          <p:spPr>
            <a:xfrm>
              <a:off x="11040268" y="6146800"/>
              <a:ext cx="2013750" cy="635000"/>
            </a:xfrm>
            <a:prstGeom prst="rect">
              <a:avLst/>
            </a:prstGeom>
          </p:spPr>
          <p:txBody>
            <a:bodyPr vert="horz" anchor="t" rtlCol="0" anchorCtr="0">
              <a:noAutofit/>
            </a:bodyPr>
            <a:lstStyle/>
            <a:p>
              <a:pPr algn="ctr">
                <a:lnSpc>
                  <a:spcPct val="100000"/>
                </a:lnSpc>
              </a:pPr>
              <a:r>
                <a:rPr sz="4200" i="0" b="0" dirty="0" smtClean="0" lang="zh-CN">
                  <a:solidFill>
                    <a:srgbClr val="4395BD"/>
                  </a:solidFill>
                  <a:latin typeface="OPPOSans-B"/>
                  <a:ea typeface="OPPOSans-B"/>
                </a:rPr>
                <a:t>阶段4</a:t>
              </a:r>
              <a:endParaRPr lang="zh-CN" altLang="en-US"/>
            </a:p>
          </p:txBody>
        </p:sp>
      </p:grpSp>
      <p:grpSp>
        <p:nvGrpSpPr>
          <p:cNvPr id="7023" name="组合 7023"/>
          <p:cNvGrpSpPr/>
          <p:nvPr/>
        </p:nvGrpSpPr>
        <p:grpSpPr>
          <a:xfrm>
            <a:off x="13741400" y="3390900"/>
            <a:ext cx="2768401" cy="6743700"/>
            <a:chOff x="13741400" y="3390900"/>
            <a:chExt cx="2768401" cy="6743700"/>
          </a:xfrm>
        </p:grpSpPr>
        <p:pic>
          <p:nvPicPr>
            <p:cNvPr id="7024" name="image 7024"/>
            <p:cNvPicPr>
              <a:picLocks noChangeAspect="1"/>
            </p:cNvPicPr>
            <p:nvPr/>
          </p:nvPicPr>
          <p:blipFill>
            <a:blip r:embed="rId7024">
                </a:blip>
            <a:srcRect/>
            <a:stretch>
              <a:fillRect/>
            </a:stretch>
          </p:blipFill>
          <p:spPr>
            <a:xfrm rot="0" flipV="0" flipH="0">
              <a:off x="13741400" y="5829300"/>
              <a:ext cx="2755900" cy="4305300"/>
            </a:xfrm>
            <a:prstGeom prst="rect">
              <a:avLst/>
            </a:prstGeom>
          </p:spPr>
        </p:pic>
        <p:pic>
          <p:nvPicPr>
            <p:cNvPr id="7025" name="image 7025"/>
            <p:cNvPicPr>
              <a:picLocks noChangeAspect="1"/>
            </p:cNvPicPr>
            <p:nvPr/>
          </p:nvPicPr>
          <p:blipFill>
            <a:blip r:embed="rId7025">
                </a:blip>
            <a:srcRect/>
            <a:stretch>
              <a:fillRect/>
            </a:stretch>
          </p:blipFill>
          <p:spPr>
            <a:xfrm rot="0" flipV="0" flipH="0">
              <a:off x="13855700" y="3390900"/>
              <a:ext cx="2527300" cy="2882900"/>
            </a:xfrm>
            <a:prstGeom prst="rect">
              <a:avLst/>
            </a:prstGeom>
          </p:spPr>
        </p:pic>
        <p:sp>
          <p:nvSpPr>
            <p:cNvPr id="7026" name="Object 7026"/>
            <p:cNvSpPr txBox="1"/>
            <p:nvPr/>
          </p:nvSpPr>
          <p:spPr>
            <a:xfrm>
              <a:off x="13830101" y="6665116"/>
              <a:ext cx="2832100" cy="9906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打破垄断，自由竞争</a:t>
              </a:r>
              <a:endParaRPr lang="zh-CN" altLang="en-US"/>
            </a:p>
          </p:txBody>
        </p:sp>
        <p:sp>
          <p:nvSpPr>
            <p:cNvPr id="7027" name="Object 7027"/>
            <p:cNvSpPr txBox="1"/>
            <p:nvPr/>
          </p:nvSpPr>
          <p:spPr>
            <a:xfrm>
              <a:off x="14100968" y="4229100"/>
              <a:ext cx="2013737" cy="635000"/>
            </a:xfrm>
            <a:prstGeom prst="rect">
              <a:avLst/>
            </a:prstGeom>
          </p:spPr>
          <p:txBody>
            <a:bodyPr vert="horz" anchor="t" rtlCol="0" anchorCtr="0">
              <a:noAutofit/>
            </a:bodyPr>
            <a:lstStyle/>
            <a:p>
              <a:pPr algn="ctr">
                <a:lnSpc>
                  <a:spcPct val="100000"/>
                </a:lnSpc>
              </a:pPr>
              <a:r>
                <a:rPr sz="4200" i="0" b="0" dirty="0" smtClean="0" lang="zh-CN">
                  <a:solidFill>
                    <a:srgbClr val="3E86B7"/>
                  </a:solidFill>
                  <a:latin typeface="OPPOSans-B"/>
                  <a:ea typeface="OPPOSans-B"/>
                </a:rPr>
                <a:t>阶段5</a:t>
              </a:r>
              <a:endParaRPr lang="zh-CN" altLang="en-US"/>
            </a:p>
          </p:txBody>
        </p:sp>
      </p:grpSp>
      <p:grpSp>
        <p:nvGrpSpPr>
          <p:cNvPr id="7028" name="组合 7028"/>
          <p:cNvGrpSpPr/>
          <p:nvPr/>
        </p:nvGrpSpPr>
        <p:grpSpPr>
          <a:xfrm>
            <a:off x="16764000" y="5181600"/>
            <a:ext cx="2755900" cy="6756400"/>
            <a:chOff x="16764000" y="5181600"/>
            <a:chExt cx="2755900" cy="6756400"/>
          </a:xfrm>
        </p:grpSpPr>
        <p:pic>
          <p:nvPicPr>
            <p:cNvPr id="7029" name="image 7029"/>
            <p:cNvPicPr>
              <a:picLocks noChangeAspect="1"/>
            </p:cNvPicPr>
            <p:nvPr/>
          </p:nvPicPr>
          <p:blipFill>
            <a:blip r:embed="rId7029">
                </a:blip>
            <a:srcRect/>
            <a:stretch>
              <a:fillRect/>
            </a:stretch>
          </p:blipFill>
          <p:spPr>
            <a:xfrm rot="0" flipV="0" flipH="0">
              <a:off x="16764000" y="7632700"/>
              <a:ext cx="2755900" cy="4305300"/>
            </a:xfrm>
            <a:prstGeom prst="rect">
              <a:avLst/>
            </a:prstGeom>
          </p:spPr>
        </p:pic>
        <p:pic>
          <p:nvPicPr>
            <p:cNvPr id="7030" name="image 7030"/>
            <p:cNvPicPr>
              <a:picLocks noChangeAspect="1"/>
            </p:cNvPicPr>
            <p:nvPr/>
          </p:nvPicPr>
          <p:blipFill>
            <a:blip r:embed="rId7030">
                </a:blip>
            <a:srcRect/>
            <a:stretch>
              <a:fillRect/>
            </a:stretch>
          </p:blipFill>
          <p:spPr>
            <a:xfrm rot="0" flipV="0" flipH="0">
              <a:off x="16878300" y="5181600"/>
              <a:ext cx="2527300" cy="2870200"/>
            </a:xfrm>
            <a:prstGeom prst="rect">
              <a:avLst/>
            </a:prstGeom>
          </p:spPr>
        </p:pic>
        <p:sp>
          <p:nvSpPr>
            <p:cNvPr id="7031" name="Object 7031"/>
            <p:cNvSpPr txBox="1"/>
            <p:nvPr/>
          </p:nvSpPr>
          <p:spPr>
            <a:xfrm>
              <a:off x="16940410" y="8504830"/>
              <a:ext cx="2628900" cy="9906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股份制银行发展壮大</a:t>
              </a:r>
              <a:endParaRPr lang="zh-CN" altLang="en-US"/>
            </a:p>
          </p:txBody>
        </p:sp>
        <p:sp>
          <p:nvSpPr>
            <p:cNvPr id="7032" name="Object 7032"/>
            <p:cNvSpPr txBox="1"/>
            <p:nvPr/>
          </p:nvSpPr>
          <p:spPr>
            <a:xfrm>
              <a:off x="17136268" y="6134100"/>
              <a:ext cx="2013737" cy="635000"/>
            </a:xfrm>
            <a:prstGeom prst="rect">
              <a:avLst/>
            </a:prstGeom>
          </p:spPr>
          <p:txBody>
            <a:bodyPr vert="horz" anchor="t" rtlCol="0" anchorCtr="0">
              <a:noAutofit/>
            </a:bodyPr>
            <a:lstStyle/>
            <a:p>
              <a:pPr algn="ctr">
                <a:lnSpc>
                  <a:spcPct val="100000"/>
                </a:lnSpc>
              </a:pPr>
              <a:r>
                <a:rPr sz="4200" i="0" b="0" dirty="0" smtClean="0" lang="zh-CN">
                  <a:solidFill>
                    <a:srgbClr val="2F6EAA"/>
                  </a:solidFill>
                  <a:latin typeface="OPPOSans-B"/>
                  <a:ea typeface="OPPOSans-B"/>
                </a:rPr>
                <a:t>阶段6</a:t>
              </a:r>
              <a:endParaRPr lang="zh-CN" altLang="en-US"/>
            </a:p>
          </p:txBody>
        </p:sp>
      </p:grpSp>
      <p:grpSp>
        <p:nvGrpSpPr>
          <p:cNvPr id="7033" name="组合 7033"/>
          <p:cNvGrpSpPr/>
          <p:nvPr/>
        </p:nvGrpSpPr>
        <p:grpSpPr>
          <a:xfrm>
            <a:off x="19773900" y="3390900"/>
            <a:ext cx="2755900" cy="6743700"/>
            <a:chOff x="19773900" y="3390900"/>
            <a:chExt cx="2755900" cy="6743700"/>
          </a:xfrm>
        </p:grpSpPr>
        <p:pic>
          <p:nvPicPr>
            <p:cNvPr id="7034" name="image 7034"/>
            <p:cNvPicPr>
              <a:picLocks noChangeAspect="1"/>
            </p:cNvPicPr>
            <p:nvPr/>
          </p:nvPicPr>
          <p:blipFill>
            <a:blip r:embed="rId7034">
                </a:blip>
            <a:srcRect/>
            <a:stretch>
              <a:fillRect/>
            </a:stretch>
          </p:blipFill>
          <p:spPr>
            <a:xfrm rot="0" flipV="0" flipH="0">
              <a:off x="19773900" y="5829300"/>
              <a:ext cx="2755900" cy="4305300"/>
            </a:xfrm>
            <a:prstGeom prst="rect">
              <a:avLst/>
            </a:prstGeom>
          </p:spPr>
        </p:pic>
        <p:pic>
          <p:nvPicPr>
            <p:cNvPr id="7035" name="image 7035"/>
            <p:cNvPicPr>
              <a:picLocks noChangeAspect="1"/>
            </p:cNvPicPr>
            <p:nvPr/>
          </p:nvPicPr>
          <p:blipFill>
            <a:blip r:embed="rId7035">
                </a:blip>
            <a:srcRect/>
            <a:stretch>
              <a:fillRect/>
            </a:stretch>
          </p:blipFill>
          <p:spPr>
            <a:xfrm rot="0" flipV="0" flipH="0">
              <a:off x="19888200" y="3390900"/>
              <a:ext cx="2527300" cy="2882900"/>
            </a:xfrm>
            <a:prstGeom prst="rect">
              <a:avLst/>
            </a:prstGeom>
          </p:spPr>
        </p:pic>
        <p:sp>
          <p:nvSpPr>
            <p:cNvPr id="7036" name="Object 7036"/>
            <p:cNvSpPr txBox="1"/>
            <p:nvPr/>
          </p:nvSpPr>
          <p:spPr>
            <a:xfrm>
              <a:off x="19938404" y="6663330"/>
              <a:ext cx="2654300" cy="990600"/>
            </a:xfrm>
            <a:prstGeom prst="rect">
              <a:avLst/>
            </a:prstGeom>
          </p:spPr>
          <p:txBody>
            <a:bodyPr vert="horz" anchor="t" rtlCol="0" anchorCtr="0">
              <a:noAutofit/>
            </a:bodyPr>
            <a:lstStyle/>
            <a:p>
              <a:pPr algn="l">
                <a:lnSpc>
                  <a:spcPct val="110833"/>
                </a:lnSpc>
              </a:pPr>
              <a:r>
                <a:rPr sz="3000" i="0" b="0" dirty="0" smtClean="0" lang="zh-CN">
                  <a:solidFill>
                    <a:srgbClr val="333333"/>
                  </a:solidFill>
                  <a:latin typeface="OPPOSans-R"/>
                  <a:ea typeface="OPPOSans-R"/>
                </a:rPr>
                <a:t>地方性银行诞生</a:t>
              </a:r>
              <a:endParaRPr lang="zh-CN" altLang="en-US"/>
            </a:p>
          </p:txBody>
        </p:sp>
        <p:sp>
          <p:nvSpPr>
            <p:cNvPr id="7037" name="Object 7037"/>
            <p:cNvSpPr txBox="1"/>
            <p:nvPr/>
          </p:nvSpPr>
          <p:spPr>
            <a:xfrm>
              <a:off x="20133468" y="4330700"/>
              <a:ext cx="2013737" cy="635000"/>
            </a:xfrm>
            <a:prstGeom prst="rect">
              <a:avLst/>
            </a:prstGeom>
          </p:spPr>
          <p:txBody>
            <a:bodyPr vert="horz" anchor="t" rtlCol="0" anchorCtr="0">
              <a:noAutofit/>
            </a:bodyPr>
            <a:lstStyle/>
            <a:p>
              <a:pPr algn="ctr">
                <a:lnSpc>
                  <a:spcPct val="100000"/>
                </a:lnSpc>
              </a:pPr>
              <a:r>
                <a:rPr sz="4200" i="0" b="0" dirty="0" smtClean="0" lang="zh-CN">
                  <a:solidFill>
                    <a:srgbClr val="3766AF"/>
                  </a:solidFill>
                  <a:latin typeface="OPPOSans-B"/>
                  <a:ea typeface="OPPOSans-B"/>
                </a:rPr>
                <a:t>阶段7</a:t>
              </a: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801" name="Object 801"/>
          <p:cNvSpPr txBox="1"/>
          <p:nvPr/>
        </p:nvSpPr>
        <p:spPr>
          <a:xfrm>
            <a:off x="8980765" y="572923"/>
            <a:ext cx="6422472" cy="1092200"/>
          </a:xfrm>
          <a:prstGeom prst="rect">
            <a:avLst/>
          </a:prstGeom>
        </p:spPr>
        <p:txBody>
          <a:bodyPr vert="horz" anchor="t" rtlCol="0" anchorCtr="0">
            <a:noAutofit/>
          </a:bodyPr>
          <a:lstStyle/>
          <a:p>
            <a:pPr algn="ctr">
              <a:lnSpc>
                <a:spcPct val="100000"/>
              </a:lnSpc>
            </a:pPr>
            <a:r>
              <a:rPr sz="7200" i="0" b="0" dirty="0" smtClean="0" lang="zh-CN">
                <a:solidFill>
                  <a:srgbClr val="333333"/>
                </a:solidFill>
                <a:latin typeface="OPPOSans-H"/>
                <a:ea typeface="OPPOSans-H"/>
              </a:rPr>
              <a:t>银行简介</a:t>
            </a:r>
            <a:endParaRPr lang="zh-CN" altLang="en-US"/>
          </a:p>
        </p:txBody>
      </p:sp>
      <p:sp>
        <p:nvSpPr>
          <p:cNvPr id="802" name="Object 802"/>
          <p:cNvSpPr txBox="1"/>
          <p:nvPr/>
        </p:nvSpPr>
        <p:spPr>
          <a:xfrm>
            <a:off x="7340005" y="1584190"/>
            <a:ext cx="9703989" cy="609600"/>
          </a:xfrm>
          <a:prstGeom prst="rect">
            <a:avLst/>
          </a:prstGeom>
        </p:spPr>
        <p:txBody>
          <a:bodyPr vert="horz" anchor="t" rtlCol="0" anchorCtr="0">
            <a:noAutofit/>
          </a:bodyPr>
          <a:lstStyle/>
          <a:p>
            <a:pPr algn="ctr">
              <a:lnSpc>
                <a:spcPct val="100000"/>
              </a:lnSpc>
            </a:pPr>
            <a:r>
              <a:rPr sz="4000" i="0" b="0" dirty="0" smtClean="0" lang="zh-CN">
                <a:solidFill>
                  <a:srgbClr val="A1A1A1"/>
                </a:solidFill>
                <a:latin typeface="OPPOSans-R"/>
                <a:ea typeface="OPPOSans-R"/>
              </a:rPr>
              <a:t>Introduction of the bank</a:t>
            </a:r>
            <a:endParaRPr lang="zh-CN" altLang="en-US"/>
          </a:p>
        </p:txBody>
      </p:sp>
      <p:grpSp>
        <p:nvGrpSpPr>
          <p:cNvPr id="803" name="组合 803"/>
          <p:cNvGrpSpPr/>
          <p:nvPr/>
        </p:nvGrpSpPr>
        <p:grpSpPr>
          <a:xfrm>
            <a:off x="2387600" y="3124200"/>
            <a:ext cx="18859500" cy="1358461"/>
            <a:chOff x="2387600" y="3124200"/>
            <a:chExt cx="18859500" cy="1358461"/>
          </a:xfrm>
        </p:grpSpPr>
        <p:pic>
          <p:nvPicPr>
            <p:cNvPr id="804" name="image 804"/>
            <p:cNvPicPr>
              <a:picLocks noChangeAspect="1"/>
            </p:cNvPicPr>
            <p:nvPr/>
          </p:nvPicPr>
          <p:blipFill>
            <a:blip r:embed="rId804">
                </a:blip>
            <a:srcRect/>
            <a:stretch>
              <a:fillRect/>
            </a:stretch>
          </p:blipFill>
          <p:spPr>
            <a:xfrm rot="0" flipV="0" flipH="0">
              <a:off x="2387600" y="3124200"/>
              <a:ext cx="18859500" cy="1155700"/>
            </a:xfrm>
            <a:prstGeom prst="rect">
              <a:avLst/>
            </a:prstGeom>
          </p:spPr>
        </p:pic>
        <p:sp>
          <p:nvSpPr>
            <p:cNvPr id="805" name="Object 805"/>
            <p:cNvSpPr txBox="1"/>
            <p:nvPr/>
          </p:nvSpPr>
          <p:spPr>
            <a:xfrm>
              <a:off x="2576115" y="3316076"/>
              <a:ext cx="3244482" cy="635000"/>
            </a:xfrm>
            <a:prstGeom prst="rect">
              <a:avLst/>
            </a:prstGeom>
          </p:spPr>
          <p:txBody>
            <a:bodyPr vert="horz" anchor="t" rtlCol="0" anchorCtr="0">
              <a:noAutofit/>
            </a:bodyPr>
            <a:lstStyle/>
            <a:p>
              <a:pPr algn="l">
                <a:lnSpc>
                  <a:spcPct val="100000"/>
                </a:lnSpc>
              </a:pPr>
              <a:r>
                <a:rPr sz="4200" i="0" b="0" dirty="0" smtClean="0" lang="zh-CN">
                  <a:solidFill>
                    <a:srgbClr val="FFFFFF"/>
                  </a:solidFill>
                  <a:latin typeface="OPPOSans-B"/>
                  <a:ea typeface="OPPOSans-B"/>
                </a:rPr>
                <a:t>中央银行</a:t>
              </a:r>
              <a:endParaRPr lang="zh-CN" altLang="en-US"/>
            </a:p>
          </p:txBody>
        </p:sp>
        <p:sp>
          <p:nvSpPr>
            <p:cNvPr id="806" name="Object 806"/>
            <p:cNvSpPr txBox="1"/>
            <p:nvPr/>
          </p:nvSpPr>
          <p:spPr>
            <a:xfrm>
              <a:off x="6729214" y="3517461"/>
              <a:ext cx="12153900" cy="889000"/>
            </a:xfrm>
            <a:prstGeom prst="rect">
              <a:avLst/>
            </a:prstGeom>
          </p:spPr>
          <p:txBody>
            <a:bodyPr vert="horz" anchor="t" rtlCol="0" anchorCtr="0">
              <a:noAutofit/>
            </a:bodyPr>
            <a:lstStyle/>
            <a:p>
              <a:pPr algn="l">
                <a:lnSpc>
                  <a:spcPct val="104166"/>
                </a:lnSpc>
              </a:pPr>
              <a:r>
                <a:rPr sz="2800" i="0" b="0" dirty="0" smtClean="0" lang="zh-CN">
                  <a:solidFill>
                    <a:srgbClr val="333333"/>
                  </a:solidFill>
                  <a:latin typeface="OPPOSans-R"/>
                  <a:ea typeface="OPPOSans-R"/>
                </a:rPr>
                <a:t>中央银行是一个由政府组建的机构，负责控制国家货币供给、信贷条件，监管金融体系</a:t>
              </a:r>
              <a:endParaRPr lang="zh-CN" altLang="en-US"/>
            </a:p>
          </p:txBody>
        </p:sp>
      </p:grpSp>
      <p:grpSp>
        <p:nvGrpSpPr>
          <p:cNvPr id="807" name="组合 807"/>
          <p:cNvGrpSpPr/>
          <p:nvPr/>
        </p:nvGrpSpPr>
        <p:grpSpPr>
          <a:xfrm>
            <a:off x="2387600" y="4927600"/>
            <a:ext cx="18927170" cy="3564689"/>
            <a:chOff x="2387600" y="4927600"/>
            <a:chExt cx="18927170" cy="3564689"/>
          </a:xfrm>
        </p:grpSpPr>
        <p:pic>
          <p:nvPicPr>
            <p:cNvPr id="808" name="image 808"/>
            <p:cNvPicPr>
              <a:picLocks noChangeAspect="1"/>
            </p:cNvPicPr>
            <p:nvPr/>
          </p:nvPicPr>
          <p:blipFill>
            <a:blip r:embed="rId808">
                </a:blip>
            <a:srcRect/>
            <a:stretch>
              <a:fillRect/>
            </a:stretch>
          </p:blipFill>
          <p:spPr>
            <a:xfrm rot="0" flipV="0" flipH="0">
              <a:off x="2387600" y="4927600"/>
              <a:ext cx="18859500" cy="1155700"/>
            </a:xfrm>
            <a:prstGeom prst="rect">
              <a:avLst/>
            </a:prstGeom>
          </p:spPr>
        </p:pic>
        <p:sp>
          <p:nvSpPr>
            <p:cNvPr id="809" name="Object 809"/>
            <p:cNvSpPr txBox="1"/>
            <p:nvPr/>
          </p:nvSpPr>
          <p:spPr>
            <a:xfrm>
              <a:off x="2596951" y="5119476"/>
              <a:ext cx="3468394" cy="635000"/>
            </a:xfrm>
            <a:prstGeom prst="rect">
              <a:avLst/>
            </a:prstGeom>
          </p:spPr>
          <p:txBody>
            <a:bodyPr vert="horz" anchor="t" rtlCol="0" anchorCtr="0">
              <a:noAutofit/>
            </a:bodyPr>
            <a:lstStyle/>
            <a:p>
              <a:pPr algn="l">
                <a:lnSpc>
                  <a:spcPct val="100000"/>
                </a:lnSpc>
              </a:pPr>
              <a:r>
                <a:rPr sz="4200" i="0" b="0" dirty="0" smtClean="0" lang="zh-CN">
                  <a:solidFill>
                    <a:srgbClr val="FFFFFF"/>
                  </a:solidFill>
                  <a:latin typeface="OPPOSans-B"/>
                  <a:ea typeface="OPPOSans-B"/>
                </a:rPr>
                <a:t>商业银行</a:t>
              </a:r>
              <a:endParaRPr lang="zh-CN" altLang="en-US"/>
            </a:p>
          </p:txBody>
        </p:sp>
        <p:pic>
          <p:nvPicPr>
            <p:cNvPr id="8010" name="image 8010"/>
            <p:cNvPicPr>
              <a:picLocks noChangeAspect="1"/>
            </p:cNvPicPr>
            <p:nvPr/>
          </p:nvPicPr>
          <p:blipFill>
            <a:blip r:embed="rId8010">
                </a:blip>
            <a:srcRect/>
            <a:stretch>
              <a:fillRect/>
            </a:stretch>
          </p:blipFill>
          <p:spPr>
            <a:xfrm rot="0" flipV="0" flipH="0">
              <a:off x="10515600" y="5473700"/>
              <a:ext cx="63500" cy="2781300"/>
            </a:xfrm>
            <a:prstGeom prst="rect">
              <a:avLst/>
            </a:prstGeom>
          </p:spPr>
        </p:pic>
        <p:pic>
          <p:nvPicPr>
            <p:cNvPr id="8011" name="image 8011"/>
            <p:cNvPicPr>
              <a:picLocks noChangeAspect="1"/>
            </p:cNvPicPr>
            <p:nvPr/>
          </p:nvPicPr>
          <p:blipFill>
            <a:blip r:embed="rId8011">
                </a:blip>
            <a:srcRect/>
            <a:stretch>
              <a:fillRect/>
            </a:stretch>
          </p:blipFill>
          <p:spPr>
            <a:xfrm rot="0" flipV="0" flipH="0">
              <a:off x="17284700" y="5473700"/>
              <a:ext cx="50800" cy="2781300"/>
            </a:xfrm>
            <a:prstGeom prst="rect">
              <a:avLst/>
            </a:prstGeom>
          </p:spPr>
        </p:pic>
        <p:sp>
          <p:nvSpPr>
            <p:cNvPr id="8012" name="Object 8012"/>
            <p:cNvSpPr txBox="1"/>
            <p:nvPr/>
          </p:nvSpPr>
          <p:spPr>
            <a:xfrm>
              <a:off x="6713140" y="5383863"/>
              <a:ext cx="3665931" cy="533400"/>
            </a:xfrm>
            <a:prstGeom prst="rect">
              <a:avLst/>
            </a:prstGeom>
          </p:spPr>
          <p:txBody>
            <a:bodyPr vert="horz" anchor="t" rtlCol="0" anchorCtr="0">
              <a:noAutofit/>
            </a:bodyPr>
            <a:lstStyle/>
            <a:p>
              <a:pPr algn="l">
                <a:lnSpc>
                  <a:spcPct val="100000"/>
                </a:lnSpc>
              </a:pPr>
              <a:r>
                <a:rPr sz="3500" i="0" b="0" dirty="0" smtClean="0" lang="zh-CN">
                  <a:solidFill>
                    <a:srgbClr val="333333"/>
                  </a:solidFill>
                  <a:latin typeface="OPPOSans-B"/>
                  <a:ea typeface="OPPOSans-B"/>
                </a:rPr>
                <a:t>大型商业银行</a:t>
              </a:r>
              <a:endParaRPr lang="zh-CN" altLang="en-US"/>
            </a:p>
          </p:txBody>
        </p:sp>
        <p:sp>
          <p:nvSpPr>
            <p:cNvPr id="8013" name="Object 8013"/>
            <p:cNvSpPr txBox="1"/>
            <p:nvPr/>
          </p:nvSpPr>
          <p:spPr>
            <a:xfrm>
              <a:off x="10910887" y="5371163"/>
              <a:ext cx="5879330" cy="533400"/>
            </a:xfrm>
            <a:prstGeom prst="rect">
              <a:avLst/>
            </a:prstGeom>
          </p:spPr>
          <p:txBody>
            <a:bodyPr vert="horz" anchor="t" rtlCol="0" anchorCtr="0">
              <a:noAutofit/>
            </a:bodyPr>
            <a:lstStyle/>
            <a:p>
              <a:pPr algn="l">
                <a:lnSpc>
                  <a:spcPct val="100000"/>
                </a:lnSpc>
              </a:pPr>
              <a:r>
                <a:rPr sz="3500" i="0" b="0" dirty="0" smtClean="0" lang="zh-CN">
                  <a:solidFill>
                    <a:srgbClr val="333333"/>
                  </a:solidFill>
                  <a:latin typeface="OPPOSans-B"/>
                  <a:ea typeface="OPPOSans-B"/>
                </a:rPr>
                <a:t>股份制商业银行</a:t>
              </a:r>
              <a:endParaRPr lang="zh-CN" altLang="en-US"/>
            </a:p>
          </p:txBody>
        </p:sp>
        <p:sp>
          <p:nvSpPr>
            <p:cNvPr id="8014" name="Object 8014"/>
            <p:cNvSpPr txBox="1"/>
            <p:nvPr/>
          </p:nvSpPr>
          <p:spPr>
            <a:xfrm>
              <a:off x="17809964" y="5371163"/>
              <a:ext cx="3657206" cy="533400"/>
            </a:xfrm>
            <a:prstGeom prst="rect">
              <a:avLst/>
            </a:prstGeom>
          </p:spPr>
          <p:txBody>
            <a:bodyPr vert="horz" anchor="t" rtlCol="0" anchorCtr="0">
              <a:noAutofit/>
            </a:bodyPr>
            <a:lstStyle/>
            <a:p>
              <a:pPr algn="l">
                <a:lnSpc>
                  <a:spcPct val="100000"/>
                </a:lnSpc>
              </a:pPr>
              <a:r>
                <a:rPr sz="3500" i="0" b="0" dirty="0" smtClean="0" lang="zh-CN">
                  <a:solidFill>
                    <a:srgbClr val="333333"/>
                  </a:solidFill>
                  <a:latin typeface="OPPOSans-B"/>
                  <a:ea typeface="OPPOSans-B"/>
                </a:rPr>
                <a:t>其他商业银行</a:t>
              </a:r>
              <a:endParaRPr lang="zh-CN" altLang="en-US"/>
            </a:p>
          </p:txBody>
        </p:sp>
        <p:sp>
          <p:nvSpPr>
            <p:cNvPr id="8015" name="Object 8015"/>
            <p:cNvSpPr txBox="1"/>
            <p:nvPr/>
          </p:nvSpPr>
          <p:spPr>
            <a:xfrm>
              <a:off x="6721475" y="6193589"/>
              <a:ext cx="3657600" cy="1778000"/>
            </a:xfrm>
            <a:prstGeom prst="rect">
              <a:avLst/>
            </a:prstGeom>
          </p:spPr>
          <p:txBody>
            <a:bodyPr vert="horz" anchor="t" rtlCol="0" anchorCtr="0">
              <a:noAutofit/>
            </a:bodyPr>
            <a:lstStyle/>
            <a:p>
              <a:pPr algn="just">
                <a:lnSpc>
                  <a:spcPct val="104166"/>
                </a:lnSpc>
              </a:pPr>
              <a:r>
                <a:rPr sz="2800" i="0" b="0" dirty="0" smtClean="0" lang="zh-CN">
                  <a:solidFill>
                    <a:srgbClr val="333333"/>
                  </a:solidFill>
                  <a:latin typeface="OPPOSans-R"/>
                  <a:ea typeface="OPPOSans-R"/>
                </a:rPr>
                <a:t>包括中国工商银行、中国农业银行、中国银行、中国建设银行、交通银行</a:t>
              </a:r>
              <a:endParaRPr lang="zh-CN" altLang="en-US"/>
            </a:p>
          </p:txBody>
        </p:sp>
        <p:sp>
          <p:nvSpPr>
            <p:cNvPr id="8016" name="Object 8016"/>
            <p:cNvSpPr txBox="1"/>
            <p:nvPr/>
          </p:nvSpPr>
          <p:spPr>
            <a:xfrm>
              <a:off x="10911284" y="6193589"/>
              <a:ext cx="6350000" cy="2222500"/>
            </a:xfrm>
            <a:prstGeom prst="rect">
              <a:avLst/>
            </a:prstGeom>
          </p:spPr>
          <p:txBody>
            <a:bodyPr vert="horz" anchor="t" rtlCol="0" anchorCtr="0">
              <a:noAutofit/>
            </a:bodyPr>
            <a:lstStyle/>
            <a:p>
              <a:pPr algn="l">
                <a:lnSpc>
                  <a:spcPct val="104166"/>
                </a:lnSpc>
              </a:pPr>
              <a:r>
                <a:rPr sz="2800" i="0" b="0" dirty="0" smtClean="0" lang="zh-CN">
                  <a:solidFill>
                    <a:srgbClr val="333333"/>
                  </a:solidFill>
                  <a:latin typeface="OPPOSans-R"/>
                  <a:ea typeface="OPPOSans-R"/>
                </a:rPr>
                <a:t>包括中信银行、光大银行、华夏银行、广东发展银行、深圳发展银行、招商银行、上海浦东发展银行、兴业银行、民生银行、恒丰银行、浙商银行、渤海银行等</a:t>
              </a:r>
              <a:endParaRPr lang="zh-CN" altLang="en-US"/>
            </a:p>
          </p:txBody>
        </p:sp>
        <p:sp>
          <p:nvSpPr>
            <p:cNvPr id="8017" name="Object 8017"/>
            <p:cNvSpPr txBox="1"/>
            <p:nvPr/>
          </p:nvSpPr>
          <p:spPr>
            <a:xfrm>
              <a:off x="17555567" y="6193589"/>
              <a:ext cx="3911600" cy="1333500"/>
            </a:xfrm>
            <a:prstGeom prst="rect">
              <a:avLst/>
            </a:prstGeom>
          </p:spPr>
          <p:txBody>
            <a:bodyPr vert="horz" anchor="t" rtlCol="0" anchorCtr="0">
              <a:noAutofit/>
            </a:bodyPr>
            <a:lstStyle/>
            <a:p>
              <a:pPr algn="just">
                <a:lnSpc>
                  <a:spcPct val="104166"/>
                </a:lnSpc>
              </a:pPr>
              <a:r>
                <a:rPr sz="2800" i="0" b="0" dirty="0" smtClean="0" lang="zh-CN">
                  <a:solidFill>
                    <a:srgbClr val="333333"/>
                  </a:solidFill>
                  <a:latin typeface="OPPOSans-R"/>
                  <a:ea typeface="OPPOSans-R"/>
                </a:rPr>
                <a:t>一是农村商业银行，二是村镇银行，三是外资商业银行。</a:t>
              </a:r>
              <a:endParaRPr lang="zh-CN" altLang="en-US"/>
            </a:p>
          </p:txBody>
        </p:sp>
      </p:grpSp>
      <p:grpSp>
        <p:nvGrpSpPr>
          <p:cNvPr id="8018" name="组合 8018"/>
          <p:cNvGrpSpPr/>
          <p:nvPr/>
        </p:nvGrpSpPr>
        <p:grpSpPr>
          <a:xfrm>
            <a:off x="2387600" y="8686800"/>
            <a:ext cx="18859500" cy="1155700"/>
            <a:chOff x="2387600" y="8686800"/>
            <a:chExt cx="18859500" cy="1155700"/>
          </a:xfrm>
        </p:grpSpPr>
        <p:pic>
          <p:nvPicPr>
            <p:cNvPr id="8019" name="image 8019"/>
            <p:cNvPicPr>
              <a:picLocks noChangeAspect="1"/>
            </p:cNvPicPr>
            <p:nvPr/>
          </p:nvPicPr>
          <p:blipFill>
            <a:blip r:embed="rId8019">
                </a:blip>
            <a:srcRect/>
            <a:stretch>
              <a:fillRect/>
            </a:stretch>
          </p:blipFill>
          <p:spPr>
            <a:xfrm rot="0" flipV="0" flipH="0">
              <a:off x="2387600" y="8686800"/>
              <a:ext cx="18859500" cy="1155700"/>
            </a:xfrm>
            <a:prstGeom prst="rect">
              <a:avLst/>
            </a:prstGeom>
          </p:spPr>
        </p:pic>
        <p:sp>
          <p:nvSpPr>
            <p:cNvPr id="8020" name="Object 8020"/>
            <p:cNvSpPr txBox="1"/>
            <p:nvPr/>
          </p:nvSpPr>
          <p:spPr>
            <a:xfrm>
              <a:off x="2594768" y="8918363"/>
              <a:ext cx="3598753" cy="635000"/>
            </a:xfrm>
            <a:prstGeom prst="rect">
              <a:avLst/>
            </a:prstGeom>
          </p:spPr>
          <p:txBody>
            <a:bodyPr vert="horz" anchor="t" rtlCol="0" anchorCtr="0">
              <a:noAutofit/>
            </a:bodyPr>
            <a:lstStyle/>
            <a:p>
              <a:pPr algn="l">
                <a:lnSpc>
                  <a:spcPct val="100000"/>
                </a:lnSpc>
              </a:pPr>
              <a:r>
                <a:rPr sz="4200" i="0" b="0" dirty="0" smtClean="0" lang="zh-CN">
                  <a:solidFill>
                    <a:srgbClr val="FFFFFF"/>
                  </a:solidFill>
                  <a:latin typeface="OPPOSans-B"/>
                  <a:ea typeface="OPPOSans-B"/>
                </a:rPr>
                <a:t>政策性银行</a:t>
              </a:r>
              <a:endParaRPr lang="zh-CN" altLang="en-US"/>
            </a:p>
          </p:txBody>
        </p:sp>
        <p:sp>
          <p:nvSpPr>
            <p:cNvPr id="8021" name="Object 8021"/>
            <p:cNvSpPr txBox="1"/>
            <p:nvPr/>
          </p:nvSpPr>
          <p:spPr>
            <a:xfrm>
              <a:off x="6718696" y="9063789"/>
              <a:ext cx="13663135" cy="457200"/>
            </a:xfrm>
            <a:prstGeom prst="rect">
              <a:avLst/>
            </a:prstGeom>
          </p:spPr>
          <p:txBody>
            <a:bodyPr vert="horz" anchor="t" rtlCol="0" anchorCtr="0">
              <a:noAutofit/>
            </a:bodyPr>
            <a:lstStyle/>
            <a:p>
              <a:pPr algn="l">
                <a:lnSpc>
                  <a:spcPct val="107500"/>
                </a:lnSpc>
              </a:pPr>
              <a:r>
                <a:rPr sz="2800" i="0" b="0" dirty="0" smtClean="0" lang="zh-CN">
                  <a:solidFill>
                    <a:srgbClr val="333333"/>
                  </a:solidFill>
                  <a:latin typeface="OPPOSans-R"/>
                  <a:ea typeface="OPPOSans-R"/>
                </a:rPr>
                <a:t>国家开发银行、中国进出口银行、中国农业发展银行三家政策性银行</a:t>
              </a:r>
              <a:endParaRPr lang="zh-CN" altLang="en-US"/>
            </a:p>
          </p:txBody>
        </p:sp>
      </p:grpSp>
      <p:grpSp>
        <p:nvGrpSpPr>
          <p:cNvPr id="8022" name="组合 8022"/>
          <p:cNvGrpSpPr/>
          <p:nvPr/>
        </p:nvGrpSpPr>
        <p:grpSpPr>
          <a:xfrm>
            <a:off x="2387600" y="10287000"/>
            <a:ext cx="18859500" cy="1155700"/>
            <a:chOff x="2387600" y="10287000"/>
            <a:chExt cx="18859500" cy="1155700"/>
          </a:xfrm>
        </p:grpSpPr>
        <p:pic>
          <p:nvPicPr>
            <p:cNvPr id="8023" name="image 8023"/>
            <p:cNvPicPr>
              <a:picLocks noChangeAspect="1"/>
            </p:cNvPicPr>
            <p:nvPr/>
          </p:nvPicPr>
          <p:blipFill>
            <a:blip r:embed="rId8023">
                </a:blip>
            <a:srcRect/>
            <a:stretch>
              <a:fillRect/>
            </a:stretch>
          </p:blipFill>
          <p:spPr>
            <a:xfrm rot="0" flipV="0" flipH="0">
              <a:off x="2387600" y="10287000"/>
              <a:ext cx="18859500" cy="1155700"/>
            </a:xfrm>
            <a:prstGeom prst="rect">
              <a:avLst/>
            </a:prstGeom>
          </p:spPr>
        </p:pic>
        <p:sp>
          <p:nvSpPr>
            <p:cNvPr id="8024" name="Object 8024"/>
            <p:cNvSpPr txBox="1"/>
            <p:nvPr/>
          </p:nvSpPr>
          <p:spPr>
            <a:xfrm>
              <a:off x="8264525" y="10718361"/>
              <a:ext cx="12230100" cy="431800"/>
            </a:xfrm>
            <a:prstGeom prst="rect">
              <a:avLst/>
            </a:prstGeom>
          </p:spPr>
          <p:txBody>
            <a:bodyPr vert="horz" anchor="t" rtlCol="0" anchorCtr="0">
              <a:noAutofit/>
            </a:bodyPr>
            <a:lstStyle/>
            <a:p>
              <a:pPr algn="l">
                <a:lnSpc>
                  <a:spcPct val="100000"/>
                </a:lnSpc>
              </a:pPr>
              <a:r>
                <a:rPr sz="2800" i="0" b="0" dirty="0" smtClean="0" lang="zh-CN">
                  <a:solidFill>
                    <a:srgbClr val="333333"/>
                  </a:solidFill>
                  <a:latin typeface="OPPOSans-R"/>
                  <a:ea typeface="OPPOSans-R"/>
                </a:rPr>
                <a:t>中国邮政储蓄银行是中国领先的大型零售商业银行。</a:t>
              </a:r>
              <a:endParaRPr lang="zh-CN" altLang="en-US"/>
            </a:p>
          </p:txBody>
        </p:sp>
        <p:sp>
          <p:nvSpPr>
            <p:cNvPr id="8025" name="Object 8025"/>
            <p:cNvSpPr txBox="1"/>
            <p:nvPr/>
          </p:nvSpPr>
          <p:spPr>
            <a:xfrm>
              <a:off x="2576115" y="10478876"/>
              <a:ext cx="5266126" cy="635000"/>
            </a:xfrm>
            <a:prstGeom prst="rect">
              <a:avLst/>
            </a:prstGeom>
          </p:spPr>
          <p:txBody>
            <a:bodyPr vert="horz" anchor="t" rtlCol="0" anchorCtr="0">
              <a:noAutofit/>
            </a:bodyPr>
            <a:lstStyle/>
            <a:p>
              <a:pPr algn="l">
                <a:lnSpc>
                  <a:spcPct val="100000"/>
                </a:lnSpc>
              </a:pPr>
              <a:r>
                <a:rPr sz="4200" i="0" b="0" dirty="0" smtClean="0" lang="zh-CN">
                  <a:solidFill>
                    <a:srgbClr val="FFFFFF"/>
                  </a:solidFill>
                  <a:latin typeface="OPPOSans-B"/>
                  <a:ea typeface="OPPOSans-B"/>
                </a:rPr>
                <a:t>中国邮政储蓄银行</a:t>
              </a: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901" name="Object 901"/>
          <p:cNvSpPr txBox="1"/>
          <p:nvPr/>
        </p:nvSpPr>
        <p:spPr>
          <a:xfrm>
            <a:off x="10171509" y="5182560"/>
            <a:ext cx="7635288" cy="1600200"/>
          </a:xfrm>
          <a:prstGeom prst="rect">
            <a:avLst/>
          </a:prstGeom>
        </p:spPr>
        <p:txBody>
          <a:bodyPr vert="horz" anchor="t" rtlCol="0" anchorCtr="0">
            <a:noAutofit/>
          </a:bodyPr>
          <a:lstStyle/>
          <a:p>
            <a:pPr algn="l">
              <a:lnSpc>
                <a:spcPct val="100000"/>
              </a:lnSpc>
            </a:pPr>
            <a:r>
              <a:rPr sz="10500" i="0" b="1" dirty="0" smtClean="0" lang="zh-CN">
                <a:solidFill>
                  <a:srgbClr val="333333"/>
                </a:solidFill>
                <a:latin typeface="OPPOSans-H"/>
                <a:ea typeface="OPPOSans-H"/>
              </a:rPr>
              <a:t>业务概述</a:t>
            </a:r>
            <a:endParaRPr lang="zh-CN" altLang="en-US"/>
          </a:p>
        </p:txBody>
      </p:sp>
      <p:sp>
        <p:nvSpPr>
          <p:cNvPr id="902" name="Object 902"/>
          <p:cNvSpPr txBox="1"/>
          <p:nvPr/>
        </p:nvSpPr>
        <p:spPr>
          <a:xfrm>
            <a:off x="10238184" y="6745473"/>
            <a:ext cx="8205144" cy="635000"/>
          </a:xfrm>
          <a:prstGeom prst="rect">
            <a:avLst/>
          </a:prstGeom>
        </p:spPr>
        <p:txBody>
          <a:bodyPr vert="horz" anchor="t" rtlCol="0" anchorCtr="0">
            <a:noAutofit/>
          </a:bodyPr>
          <a:lstStyle/>
          <a:p>
            <a:pPr algn="l">
              <a:lnSpc>
                <a:spcPct val="100000"/>
              </a:lnSpc>
            </a:pPr>
            <a:r>
              <a:rPr sz="4200" i="0" b="0" dirty="0" smtClean="0" lang="zh-CN">
                <a:solidFill>
                  <a:srgbClr val="333333"/>
                </a:solidFill>
                <a:latin typeface="OPPOSans-R"/>
                <a:ea typeface="OPPOSans-R"/>
              </a:rPr>
              <a:t>Summary of the business</a:t>
            </a:r>
            <a:endParaRPr lang="zh-CN" altLang="en-US"/>
          </a:p>
        </p:txBody>
      </p:sp>
      <p:grpSp>
        <p:nvGrpSpPr>
          <p:cNvPr id="903" name="组合 903"/>
          <p:cNvGrpSpPr/>
          <p:nvPr/>
        </p:nvGrpSpPr>
        <p:grpSpPr>
          <a:xfrm>
            <a:off x="17360900" y="1092200"/>
            <a:ext cx="7023100" cy="12623800"/>
            <a:chOff x="17360900" y="1092200"/>
            <a:chExt cx="7023100" cy="12623800"/>
          </a:xfrm>
        </p:grpSpPr>
        <p:pic>
          <p:nvPicPr>
            <p:cNvPr id="904" name="image 904"/>
            <p:cNvPicPr>
              <a:picLocks noChangeAspect="1"/>
            </p:cNvPicPr>
            <p:nvPr/>
          </p:nvPicPr>
          <p:blipFill>
            <a:blip r:embed="rId904">
                </a:blip>
            <a:srcRect/>
            <a:stretch>
              <a:fillRect/>
            </a:stretch>
          </p:blipFill>
          <p:spPr>
            <a:xfrm rot="0" flipV="0" flipH="0">
              <a:off x="17360900" y="1092200"/>
              <a:ext cx="7023100" cy="12623800"/>
            </a:xfrm>
            <a:prstGeom prst="rect">
              <a:avLst/>
            </a:prstGeom>
          </p:spPr>
        </p:pic>
        <p:pic>
          <p:nvPicPr>
            <p:cNvPr id="905" name="image 905"/>
            <p:cNvPicPr>
              <a:picLocks noChangeAspect="1"/>
            </p:cNvPicPr>
            <p:nvPr/>
          </p:nvPicPr>
          <p:blipFill>
            <a:blip r:embed="rId905">
                </a:blip>
            <a:srcRect/>
            <a:stretch>
              <a:fillRect/>
            </a:stretch>
          </p:blipFill>
          <p:spPr>
            <a:xfrm rot="0" flipV="0" flipH="0">
              <a:off x="21259800" y="8445500"/>
              <a:ext cx="3124200" cy="5270500"/>
            </a:xfrm>
            <a:prstGeom prst="rect">
              <a:avLst/>
            </a:prstGeom>
          </p:spPr>
        </p:pic>
      </p:grpSp>
      <p:grpSp>
        <p:nvGrpSpPr>
          <p:cNvPr id="906" name="组合 906"/>
          <p:cNvGrpSpPr/>
          <p:nvPr/>
        </p:nvGrpSpPr>
        <p:grpSpPr>
          <a:xfrm>
            <a:off x="3441700" y="3327400"/>
            <a:ext cx="6134100" cy="6121400"/>
            <a:chOff x="3441700" y="3327400"/>
            <a:chExt cx="6134100" cy="6121400"/>
          </a:xfrm>
        </p:grpSpPr>
        <p:pic>
          <p:nvPicPr>
            <p:cNvPr id="907" name="image 907"/>
            <p:cNvPicPr>
              <a:picLocks noChangeAspect="1"/>
            </p:cNvPicPr>
            <p:nvPr/>
          </p:nvPicPr>
          <p:blipFill>
            <a:blip r:embed="rId907">
                </a:blip>
            <a:srcRect/>
            <a:stretch>
              <a:fillRect/>
            </a:stretch>
          </p:blipFill>
          <p:spPr>
            <a:xfrm rot="0" flipV="0" flipH="0">
              <a:off x="3848100" y="3708400"/>
              <a:ext cx="5308600" cy="5308600"/>
            </a:xfrm>
            <a:prstGeom prst="rect">
              <a:avLst/>
            </a:prstGeom>
          </p:spPr>
        </p:pic>
        <p:pic>
          <p:nvPicPr>
            <p:cNvPr id="908" name="image 908"/>
            <p:cNvPicPr>
              <a:picLocks noChangeAspect="1"/>
            </p:cNvPicPr>
            <p:nvPr/>
          </p:nvPicPr>
          <p:blipFill>
            <a:blip r:embed="rId908">
                </a:blip>
            <a:srcRect/>
            <a:stretch>
              <a:fillRect/>
            </a:stretch>
          </p:blipFill>
          <p:spPr>
            <a:xfrm rot="0" flipV="0" flipH="0">
              <a:off x="4102100" y="8229600"/>
              <a:ext cx="4826000" cy="1219200"/>
            </a:xfrm>
            <a:prstGeom prst="rect">
              <a:avLst/>
            </a:prstGeom>
          </p:spPr>
        </p:pic>
        <p:pic>
          <p:nvPicPr>
            <p:cNvPr id="909" name="image 909"/>
            <p:cNvPicPr>
              <a:picLocks noChangeAspect="1"/>
            </p:cNvPicPr>
            <p:nvPr/>
          </p:nvPicPr>
          <p:blipFill>
            <a:blip r:embed="rId909">
                </a:blip>
            <a:srcRect/>
            <a:stretch>
              <a:fillRect/>
            </a:stretch>
          </p:blipFill>
          <p:spPr>
            <a:xfrm rot="0" flipV="0" flipH="0">
              <a:off x="6921500" y="3327400"/>
              <a:ext cx="2654300" cy="4203700"/>
            </a:xfrm>
            <a:prstGeom prst="rect">
              <a:avLst/>
            </a:prstGeom>
          </p:spPr>
        </p:pic>
        <p:pic>
          <p:nvPicPr>
            <p:cNvPr id="9010" name="image 9010"/>
            <p:cNvPicPr>
              <a:picLocks noChangeAspect="1"/>
            </p:cNvPicPr>
            <p:nvPr/>
          </p:nvPicPr>
          <p:blipFill>
            <a:blip r:embed="rId9010">
                </a:blip>
            <a:srcRect/>
            <a:stretch>
              <a:fillRect/>
            </a:stretch>
          </p:blipFill>
          <p:spPr>
            <a:xfrm rot="0" flipV="0" flipH="0">
              <a:off x="3441700" y="3327400"/>
              <a:ext cx="2667000" cy="4203700"/>
            </a:xfrm>
            <a:prstGeom prst="rect">
              <a:avLst/>
            </a:prstGeom>
          </p:spPr>
        </p:pic>
        <p:sp>
          <p:nvSpPr>
            <p:cNvPr id="9011" name="Object 9011"/>
            <p:cNvSpPr txBox="1"/>
            <p:nvPr/>
          </p:nvSpPr>
          <p:spPr>
            <a:xfrm>
              <a:off x="4274757" y="5067300"/>
              <a:ext cx="4455285" cy="2438400"/>
            </a:xfrm>
            <a:prstGeom prst="rect">
              <a:avLst/>
            </a:prstGeom>
          </p:spPr>
          <p:txBody>
            <a:bodyPr vert="horz" anchor="t" rtlCol="0" anchorCtr="0">
              <a:noAutofit/>
            </a:bodyPr>
            <a:lstStyle/>
            <a:p>
              <a:pPr algn="ctr">
                <a:lnSpc>
                  <a:spcPct val="100000"/>
                </a:lnSpc>
              </a:pPr>
              <a:r>
                <a:rPr sz="16000" i="0" b="0" dirty="0" smtClean="0" lang="zh-CN">
                  <a:solidFill>
                    <a:srgbClr val="3564A8"/>
                  </a:solidFill>
                  <a:latin typeface="OPPOSans-B"/>
                  <a:ea typeface="OPPOSans-B"/>
                </a:rPr>
                <a:t>02</a:t>
              </a:r>
              <a:endParaRPr lang="zh-CN" alt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2020-12-02T14:51:04.569Z</dcterms:created>
  <dcterms:modified xsi:type="dcterms:W3CDTF">2020-12-02T14:51:04.569Z</dcterms:modified>
</cp:coreProperties>
</file>